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comments/comment1.xml" ContentType="application/vnd.openxmlformats-officedocument.presentationml.comments+xml"/>
  <Override PartName="/ppt/notesSlides/notesSlide6.xml" ContentType="application/vnd.openxmlformats-officedocument.presentationml.notesSlide+xml"/>
  <Override PartName="/ppt/comments/comment2.xml" ContentType="application/vnd.openxmlformats-officedocument.presentationml.comment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handoutMasterIdLst>
    <p:handoutMasterId r:id="rId16"/>
  </p:handoutMasterIdLst>
  <p:sldIdLst>
    <p:sldId id="256" r:id="rId5"/>
    <p:sldId id="385" r:id="rId6"/>
    <p:sldId id="421" r:id="rId7"/>
    <p:sldId id="428" r:id="rId8"/>
    <p:sldId id="422" r:id="rId9"/>
    <p:sldId id="423" r:id="rId10"/>
    <p:sldId id="429" r:id="rId11"/>
    <p:sldId id="427" r:id="rId12"/>
    <p:sldId id="430" r:id="rId13"/>
    <p:sldId id="431" r:id="rId14"/>
  </p:sldIdLst>
  <p:sldSz cx="9144000" cy="6858000" type="screen4x3"/>
  <p:notesSz cx="6865938" cy="9998075"/>
  <p:defaultTextStyle>
    <a:defPPr>
      <a:defRPr lang="en-GB"/>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50" userDrawn="1">
          <p15:clr>
            <a:srgbClr val="A4A3A4"/>
          </p15:clr>
        </p15:guide>
        <p15:guide id="2" pos="216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uth McGaughey" initials="RM" lastIdx="7" clrIdx="0">
    <p:extLst>
      <p:ext uri="{19B8F6BF-5375-455C-9EA6-DF929625EA0E}">
        <p15:presenceInfo xmlns:p15="http://schemas.microsoft.com/office/powerpoint/2012/main" userId="S::ruth.mcgaughey@Blackburn.Anglican.Org::178aa0ca-c8f8-4af2-955d-23d153d2e0cf" providerId="AD"/>
      </p:ext>
    </p:extLst>
  </p:cmAuthor>
  <p:cmAuthor id="2" name="Marion Barlow" initials="MB" lastIdx="3" clrIdx="1">
    <p:extLst>
      <p:ext uri="{19B8F6BF-5375-455C-9EA6-DF929625EA0E}">
        <p15:presenceInfo xmlns:p15="http://schemas.microsoft.com/office/powerpoint/2012/main" userId="89d3843f029c10a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7CB2"/>
    <a:srgbClr val="C9DBA9"/>
    <a:srgbClr val="FACE94"/>
    <a:srgbClr val="070CC9"/>
    <a:srgbClr val="5F5F5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0598" autoAdjust="0"/>
    <p:restoredTop sz="44329" autoAdjust="0"/>
  </p:normalViewPr>
  <p:slideViewPr>
    <p:cSldViewPr>
      <p:cViewPr varScale="1">
        <p:scale>
          <a:sx n="50" d="100"/>
          <a:sy n="50" d="100"/>
        </p:scale>
        <p:origin x="1902" y="54"/>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462"/>
    </p:cViewPr>
  </p:sorterViewPr>
  <p:notesViewPr>
    <p:cSldViewPr>
      <p:cViewPr varScale="1">
        <p:scale>
          <a:sx n="81" d="100"/>
          <a:sy n="81" d="100"/>
        </p:scale>
        <p:origin x="2418" y="102"/>
      </p:cViewPr>
      <p:guideLst>
        <p:guide orient="horz" pos="3150"/>
        <p:guide pos="216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10-04T16:18:54.313" idx="2">
    <p:pos x="10" y="10"/>
    <p:text>Currently 90% of LICF is allocated directly to the parishes other 10% can be used for projects for these parishes,</p:text>
    <p:extLst>
      <p:ext uri="{C676402C-5697-4E1C-873F-D02D1690AC5C}">
        <p15:threadingInfo xmlns:p15="http://schemas.microsoft.com/office/powerpoint/2012/main" timeZoneBias="-60"/>
      </p:ext>
    </p:extLst>
  </p:cm>
  <p:cm authorId="2" dt="2019-10-05T09:07:25.026" idx="2">
    <p:pos x="10" y="146"/>
    <p:text>I was being presumptious !</p:text>
    <p:extLst>
      <p:ext uri="{C676402C-5697-4E1C-873F-D02D1690AC5C}">
        <p15:threadingInfo xmlns:p15="http://schemas.microsoft.com/office/powerpoint/2012/main" timeZoneBias="-60">
          <p15:parentCm authorId="1" idx="2"/>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9-10-04T16:29:09.453" idx="3">
    <p:pos x="10" y="10"/>
    <p:text>Not sure why 6 is on this page</p:text>
    <p:extLst>
      <p:ext uri="{C676402C-5697-4E1C-873F-D02D1690AC5C}">
        <p15:threadingInfo xmlns:p15="http://schemas.microsoft.com/office/powerpoint/2012/main" timeZoneBias="-60"/>
      </p:ext>
    </p:extLst>
  </p:cm>
  <p:cm authorId="1" dt="2019-10-04T16:31:13.559" idx="4">
    <p:pos x="10" y="146"/>
    <p:text>7 - we are not increasing the property budget - maybe mention money for kitchen and bathrooms</p:text>
    <p:extLst>
      <p:ext uri="{C676402C-5697-4E1C-873F-D02D1690AC5C}">
        <p15:threadingInfo xmlns:p15="http://schemas.microsoft.com/office/powerpoint/2012/main" timeZoneBias="-60">
          <p15:parentCm authorId="1" idx="3"/>
        </p15:threadingInfo>
      </p:ext>
    </p:extLst>
  </p:cm>
  <p:cm authorId="2" dt="2019-10-05T09:06:16.262" idx="1">
    <p:pos x="10" y="282"/>
    <p:text>Thanks Ruth too much haste, I have amended as suggested</p:text>
    <p:extLst>
      <p:ext uri="{C676402C-5697-4E1C-873F-D02D1690AC5C}">
        <p15:threadingInfo xmlns:p15="http://schemas.microsoft.com/office/powerpoint/2012/main" timeZoneBias="-60">
          <p15:parentCm authorId="1" idx="3"/>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9-10-04T16:35:25.632" idx="7">
    <p:pos x="2652" y="1056"/>
    <p:text>These tewo slides are seperate motions so I would get rid of continued.</p:text>
    <p:extLst>
      <p:ext uri="{C676402C-5697-4E1C-873F-D02D1690AC5C}">
        <p15:threadingInfo xmlns:p15="http://schemas.microsoft.com/office/powerpoint/2012/main" timeZoneBias="-60"/>
      </p:ext>
    </p:extLst>
  </p:cm>
  <p:cm authorId="2" dt="2019-10-05T09:07:57.860" idx="3">
    <p:pos x="2652" y="1192"/>
    <p:text>Thanks Ruth</p:text>
    <p:extLst>
      <p:ext uri="{C676402C-5697-4E1C-873F-D02D1690AC5C}">
        <p15:threadingInfo xmlns:p15="http://schemas.microsoft.com/office/powerpoint/2012/main" timeZoneBias="-60">
          <p15:parentCm authorId="1" idx="7"/>
        </p15:threadingInfo>
      </p:ext>
    </p:extLst>
  </p:cm>
</p:cmLst>
</file>

<file path=ppt/diagrams/colors1.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9D3C6C0-2D95-4BAE-94D7-18C2A741157E}" type="doc">
      <dgm:prSet loTypeId="urn:microsoft.com/office/officeart/2005/8/layout/hProcess9" loCatId="process" qsTypeId="urn:microsoft.com/office/officeart/2005/8/quickstyle/simple1" qsCatId="simple" csTypeId="urn:microsoft.com/office/officeart/2005/8/colors/accent6_4" csCatId="accent6" phldr="1"/>
      <dgm:spPr/>
      <dgm:t>
        <a:bodyPr/>
        <a:lstStyle/>
        <a:p>
          <a:endParaRPr lang="en-US"/>
        </a:p>
      </dgm:t>
    </dgm:pt>
    <dgm:pt modelId="{6F194FFB-F077-4C51-844C-17A21F024A04}">
      <dgm:prSet phldrT="[Text]"/>
      <dgm:spPr/>
      <dgm:t>
        <a:bodyPr/>
        <a:lstStyle/>
        <a:p>
          <a:r>
            <a:rPr lang="en-GB" dirty="0"/>
            <a:t>Bishops Budget Team</a:t>
          </a:r>
          <a:endParaRPr lang="en-US" dirty="0"/>
        </a:p>
      </dgm:t>
    </dgm:pt>
    <dgm:pt modelId="{2AAFCE92-9630-40D7-BC78-00C65FF8BB35}" type="parTrans" cxnId="{78AEE432-3024-4636-AB3C-3F7716F5C06F}">
      <dgm:prSet/>
      <dgm:spPr/>
      <dgm:t>
        <a:bodyPr/>
        <a:lstStyle/>
        <a:p>
          <a:endParaRPr lang="en-US"/>
        </a:p>
      </dgm:t>
    </dgm:pt>
    <dgm:pt modelId="{4CD29792-7F41-4EFF-8071-0CC3EFBE7413}" type="sibTrans" cxnId="{78AEE432-3024-4636-AB3C-3F7716F5C06F}">
      <dgm:prSet/>
      <dgm:spPr/>
      <dgm:t>
        <a:bodyPr/>
        <a:lstStyle/>
        <a:p>
          <a:endParaRPr lang="en-US"/>
        </a:p>
      </dgm:t>
    </dgm:pt>
    <dgm:pt modelId="{F7118122-9B08-4B81-B01A-45785E44448B}">
      <dgm:prSet phldrT="[Text]"/>
      <dgm:spPr/>
      <dgm:t>
        <a:bodyPr/>
        <a:lstStyle/>
        <a:p>
          <a:r>
            <a:rPr lang="en-GB" dirty="0"/>
            <a:t>Budget Scrutiny Team</a:t>
          </a:r>
          <a:endParaRPr lang="en-US" dirty="0"/>
        </a:p>
      </dgm:t>
    </dgm:pt>
    <dgm:pt modelId="{FF1B65BF-FA89-4075-AF22-ED9FF826B7D9}" type="parTrans" cxnId="{291BEEBF-1DA7-4024-A188-1C33778EE083}">
      <dgm:prSet/>
      <dgm:spPr/>
      <dgm:t>
        <a:bodyPr/>
        <a:lstStyle/>
        <a:p>
          <a:endParaRPr lang="en-US"/>
        </a:p>
      </dgm:t>
    </dgm:pt>
    <dgm:pt modelId="{C8F6E396-CFED-4D05-9C51-E8BFD646FADB}" type="sibTrans" cxnId="{291BEEBF-1DA7-4024-A188-1C33778EE083}">
      <dgm:prSet/>
      <dgm:spPr/>
      <dgm:t>
        <a:bodyPr/>
        <a:lstStyle/>
        <a:p>
          <a:endParaRPr lang="en-US"/>
        </a:p>
      </dgm:t>
    </dgm:pt>
    <dgm:pt modelId="{816ABD15-EBDC-4B6A-B7E6-87B48231A9B4}">
      <dgm:prSet phldrT="[Text]"/>
      <dgm:spPr/>
      <dgm:t>
        <a:bodyPr/>
        <a:lstStyle/>
        <a:p>
          <a:r>
            <a:rPr lang="en-GB" dirty="0"/>
            <a:t>Bishops Budget Team</a:t>
          </a:r>
          <a:endParaRPr lang="en-US" dirty="0"/>
        </a:p>
        <a:p>
          <a:r>
            <a:rPr lang="en-GB" dirty="0"/>
            <a:t>Finalise Detailed Budget</a:t>
          </a:r>
          <a:endParaRPr lang="en-US" dirty="0"/>
        </a:p>
        <a:p>
          <a:r>
            <a:rPr lang="en-GB" dirty="0"/>
            <a:t>Recommendation to Finance Committee</a:t>
          </a:r>
          <a:endParaRPr lang="en-US" dirty="0"/>
        </a:p>
      </dgm:t>
    </dgm:pt>
    <dgm:pt modelId="{00B96E86-7C7A-4BFB-8FEB-A712FE07E7C0}" type="parTrans" cxnId="{75D333A1-0908-46DC-BFBB-4F436E6BDBFD}">
      <dgm:prSet/>
      <dgm:spPr/>
      <dgm:t>
        <a:bodyPr/>
        <a:lstStyle/>
        <a:p>
          <a:endParaRPr lang="en-US"/>
        </a:p>
      </dgm:t>
    </dgm:pt>
    <dgm:pt modelId="{49B61E0F-C34D-4EE3-B199-760C7E50FB1F}" type="sibTrans" cxnId="{75D333A1-0908-46DC-BFBB-4F436E6BDBFD}">
      <dgm:prSet/>
      <dgm:spPr/>
      <dgm:t>
        <a:bodyPr/>
        <a:lstStyle/>
        <a:p>
          <a:endParaRPr lang="en-US"/>
        </a:p>
      </dgm:t>
    </dgm:pt>
    <dgm:pt modelId="{A9DC5A37-DDCD-485C-BF5E-E0E4765734BE}">
      <dgm:prSet phldrT="[Text]"/>
      <dgm:spPr/>
      <dgm:t>
        <a:bodyPr/>
        <a:lstStyle/>
        <a:p>
          <a:r>
            <a:rPr lang="en-GB" dirty="0"/>
            <a:t>Review of Detailed Budget</a:t>
          </a:r>
          <a:endParaRPr lang="en-US" dirty="0"/>
        </a:p>
      </dgm:t>
    </dgm:pt>
    <dgm:pt modelId="{EC562F7D-5649-45CD-808E-BCA8D23429F9}" type="sibTrans" cxnId="{45EB3B75-F9FA-4772-892B-4019889D476A}">
      <dgm:prSet/>
      <dgm:spPr/>
      <dgm:t>
        <a:bodyPr/>
        <a:lstStyle/>
        <a:p>
          <a:endParaRPr lang="en-US"/>
        </a:p>
      </dgm:t>
    </dgm:pt>
    <dgm:pt modelId="{6B75F1A6-6BA9-4008-AB51-CDD6CB1F66AC}" type="parTrans" cxnId="{45EB3B75-F9FA-4772-892B-4019889D476A}">
      <dgm:prSet/>
      <dgm:spPr/>
      <dgm:t>
        <a:bodyPr/>
        <a:lstStyle/>
        <a:p>
          <a:endParaRPr lang="en-US"/>
        </a:p>
      </dgm:t>
    </dgm:pt>
    <dgm:pt modelId="{0CFB2E4A-816E-44B8-A457-0DA81CC798C8}">
      <dgm:prSet phldrT="[Text]"/>
      <dgm:spPr/>
      <dgm:t>
        <a:bodyPr/>
        <a:lstStyle/>
        <a:p>
          <a:r>
            <a:rPr lang="en-US" dirty="0"/>
            <a:t>Review Overall  Budget Objectives and provide advice to Bishops Budget team</a:t>
          </a:r>
        </a:p>
      </dgm:t>
    </dgm:pt>
    <dgm:pt modelId="{3835544A-C992-4CD7-909B-83E56117F517}" type="parTrans" cxnId="{8BB967DE-F9F7-4486-BFFA-7CC6BE58A2EE}">
      <dgm:prSet/>
      <dgm:spPr/>
      <dgm:t>
        <a:bodyPr/>
        <a:lstStyle/>
        <a:p>
          <a:endParaRPr lang="en-GB"/>
        </a:p>
      </dgm:t>
    </dgm:pt>
    <dgm:pt modelId="{E9BFD22D-FA28-47AD-8D16-B581EA0DE75A}" type="sibTrans" cxnId="{8BB967DE-F9F7-4486-BFFA-7CC6BE58A2EE}">
      <dgm:prSet/>
      <dgm:spPr/>
      <dgm:t>
        <a:bodyPr/>
        <a:lstStyle/>
        <a:p>
          <a:endParaRPr lang="en-GB"/>
        </a:p>
      </dgm:t>
    </dgm:pt>
    <dgm:pt modelId="{2BDD0C6B-E15C-4DA1-A876-F4DEC35025CD}" type="pres">
      <dgm:prSet presAssocID="{19D3C6C0-2D95-4BAE-94D7-18C2A741157E}" presName="CompostProcess" presStyleCnt="0">
        <dgm:presLayoutVars>
          <dgm:dir/>
          <dgm:resizeHandles val="exact"/>
        </dgm:presLayoutVars>
      </dgm:prSet>
      <dgm:spPr/>
    </dgm:pt>
    <dgm:pt modelId="{42F6568E-180C-4D64-83A6-C117DB6FE5E9}" type="pres">
      <dgm:prSet presAssocID="{19D3C6C0-2D95-4BAE-94D7-18C2A741157E}" presName="arrow" presStyleLbl="bgShp" presStyleIdx="0" presStyleCnt="1"/>
      <dgm:spPr/>
    </dgm:pt>
    <dgm:pt modelId="{2363FDF6-D887-4FDB-936F-89DA3F40CCB4}" type="pres">
      <dgm:prSet presAssocID="{19D3C6C0-2D95-4BAE-94D7-18C2A741157E}" presName="linearProcess" presStyleCnt="0"/>
      <dgm:spPr/>
    </dgm:pt>
    <dgm:pt modelId="{E85AD0C6-E71A-41EA-ACBE-22072767E939}" type="pres">
      <dgm:prSet presAssocID="{6F194FFB-F077-4C51-844C-17A21F024A04}" presName="textNode" presStyleLbl="node1" presStyleIdx="0" presStyleCnt="3">
        <dgm:presLayoutVars>
          <dgm:bulletEnabled val="1"/>
        </dgm:presLayoutVars>
      </dgm:prSet>
      <dgm:spPr/>
    </dgm:pt>
    <dgm:pt modelId="{466C41CE-FFE2-435B-9C3B-8CE76DF11EA4}" type="pres">
      <dgm:prSet presAssocID="{4CD29792-7F41-4EFF-8071-0CC3EFBE7413}" presName="sibTrans" presStyleCnt="0"/>
      <dgm:spPr/>
    </dgm:pt>
    <dgm:pt modelId="{787997D1-2037-4482-BC2C-21F14C44BBC9}" type="pres">
      <dgm:prSet presAssocID="{F7118122-9B08-4B81-B01A-45785E44448B}" presName="textNode" presStyleLbl="node1" presStyleIdx="1" presStyleCnt="3">
        <dgm:presLayoutVars>
          <dgm:bulletEnabled val="1"/>
        </dgm:presLayoutVars>
      </dgm:prSet>
      <dgm:spPr/>
    </dgm:pt>
    <dgm:pt modelId="{99E7BDDD-BFD1-4668-9BC9-509712E95CD3}" type="pres">
      <dgm:prSet presAssocID="{C8F6E396-CFED-4D05-9C51-E8BFD646FADB}" presName="sibTrans" presStyleCnt="0"/>
      <dgm:spPr/>
    </dgm:pt>
    <dgm:pt modelId="{845E6AB2-812E-483E-99EE-02A2BBCB00A5}" type="pres">
      <dgm:prSet presAssocID="{816ABD15-EBDC-4B6A-B7E6-87B48231A9B4}" presName="textNode" presStyleLbl="node1" presStyleIdx="2" presStyleCnt="3">
        <dgm:presLayoutVars>
          <dgm:bulletEnabled val="1"/>
        </dgm:presLayoutVars>
      </dgm:prSet>
      <dgm:spPr/>
    </dgm:pt>
  </dgm:ptLst>
  <dgm:cxnLst>
    <dgm:cxn modelId="{EA23BF1D-17FE-4802-8CD3-92D8E1472470}" type="presOf" srcId="{F7118122-9B08-4B81-B01A-45785E44448B}" destId="{787997D1-2037-4482-BC2C-21F14C44BBC9}" srcOrd="0" destOrd="0" presId="urn:microsoft.com/office/officeart/2005/8/layout/hProcess9"/>
    <dgm:cxn modelId="{0BF42A1E-E4E0-4CC9-A33B-F8CD4CEBE504}" type="presOf" srcId="{19D3C6C0-2D95-4BAE-94D7-18C2A741157E}" destId="{2BDD0C6B-E15C-4DA1-A876-F4DEC35025CD}" srcOrd="0" destOrd="0" presId="urn:microsoft.com/office/officeart/2005/8/layout/hProcess9"/>
    <dgm:cxn modelId="{78AEE432-3024-4636-AB3C-3F7716F5C06F}" srcId="{19D3C6C0-2D95-4BAE-94D7-18C2A741157E}" destId="{6F194FFB-F077-4C51-844C-17A21F024A04}" srcOrd="0" destOrd="0" parTransId="{2AAFCE92-9630-40D7-BC78-00C65FF8BB35}" sibTransId="{4CD29792-7F41-4EFF-8071-0CC3EFBE7413}"/>
    <dgm:cxn modelId="{50487B68-4F4F-4706-A9AD-FD17EBAB70AF}" type="presOf" srcId="{6F194FFB-F077-4C51-844C-17A21F024A04}" destId="{E85AD0C6-E71A-41EA-ACBE-22072767E939}" srcOrd="0" destOrd="0" presId="urn:microsoft.com/office/officeart/2005/8/layout/hProcess9"/>
    <dgm:cxn modelId="{45EB3B75-F9FA-4772-892B-4019889D476A}" srcId="{6F194FFB-F077-4C51-844C-17A21F024A04}" destId="{A9DC5A37-DDCD-485C-BF5E-E0E4765734BE}" srcOrd="0" destOrd="0" parTransId="{6B75F1A6-6BA9-4008-AB51-CDD6CB1F66AC}" sibTransId="{EC562F7D-5649-45CD-808E-BCA8D23429F9}"/>
    <dgm:cxn modelId="{C70B3A79-4F03-4788-A6DE-C9140C2D57A4}" type="presOf" srcId="{816ABD15-EBDC-4B6A-B7E6-87B48231A9B4}" destId="{845E6AB2-812E-483E-99EE-02A2BBCB00A5}" srcOrd="0" destOrd="0" presId="urn:microsoft.com/office/officeart/2005/8/layout/hProcess9"/>
    <dgm:cxn modelId="{75D333A1-0908-46DC-BFBB-4F436E6BDBFD}" srcId="{19D3C6C0-2D95-4BAE-94D7-18C2A741157E}" destId="{816ABD15-EBDC-4B6A-B7E6-87B48231A9B4}" srcOrd="2" destOrd="0" parTransId="{00B96E86-7C7A-4BFB-8FEB-A712FE07E7C0}" sibTransId="{49B61E0F-C34D-4EE3-B199-760C7E50FB1F}"/>
    <dgm:cxn modelId="{291BEEBF-1DA7-4024-A188-1C33778EE083}" srcId="{19D3C6C0-2D95-4BAE-94D7-18C2A741157E}" destId="{F7118122-9B08-4B81-B01A-45785E44448B}" srcOrd="1" destOrd="0" parTransId="{FF1B65BF-FA89-4075-AF22-ED9FF826B7D9}" sibTransId="{C8F6E396-CFED-4D05-9C51-E8BFD646FADB}"/>
    <dgm:cxn modelId="{A33894CB-1321-471D-9674-8A2909C48702}" type="presOf" srcId="{0CFB2E4A-816E-44B8-A457-0DA81CC798C8}" destId="{787997D1-2037-4482-BC2C-21F14C44BBC9}" srcOrd="0" destOrd="1" presId="urn:microsoft.com/office/officeart/2005/8/layout/hProcess9"/>
    <dgm:cxn modelId="{8BB967DE-F9F7-4486-BFFA-7CC6BE58A2EE}" srcId="{F7118122-9B08-4B81-B01A-45785E44448B}" destId="{0CFB2E4A-816E-44B8-A457-0DA81CC798C8}" srcOrd="0" destOrd="0" parTransId="{3835544A-C992-4CD7-909B-83E56117F517}" sibTransId="{E9BFD22D-FA28-47AD-8D16-B581EA0DE75A}"/>
    <dgm:cxn modelId="{1BEC3AF0-8B14-42B6-8701-7899C9E68F60}" type="presOf" srcId="{A9DC5A37-DDCD-485C-BF5E-E0E4765734BE}" destId="{E85AD0C6-E71A-41EA-ACBE-22072767E939}" srcOrd="0" destOrd="1" presId="urn:microsoft.com/office/officeart/2005/8/layout/hProcess9"/>
    <dgm:cxn modelId="{E00890BC-B347-40A4-B7A9-C101B0EE27CF}" type="presParOf" srcId="{2BDD0C6B-E15C-4DA1-A876-F4DEC35025CD}" destId="{42F6568E-180C-4D64-83A6-C117DB6FE5E9}" srcOrd="0" destOrd="0" presId="urn:microsoft.com/office/officeart/2005/8/layout/hProcess9"/>
    <dgm:cxn modelId="{1C0CB0EF-5179-42A3-9F9D-7CFCEC17702B}" type="presParOf" srcId="{2BDD0C6B-E15C-4DA1-A876-F4DEC35025CD}" destId="{2363FDF6-D887-4FDB-936F-89DA3F40CCB4}" srcOrd="1" destOrd="0" presId="urn:microsoft.com/office/officeart/2005/8/layout/hProcess9"/>
    <dgm:cxn modelId="{ADBDC5DA-A116-4CE1-A8D1-1ADAA9BFD08D}" type="presParOf" srcId="{2363FDF6-D887-4FDB-936F-89DA3F40CCB4}" destId="{E85AD0C6-E71A-41EA-ACBE-22072767E939}" srcOrd="0" destOrd="0" presId="urn:microsoft.com/office/officeart/2005/8/layout/hProcess9"/>
    <dgm:cxn modelId="{5B1CE8EE-EA97-4839-A4DF-48F48D80219F}" type="presParOf" srcId="{2363FDF6-D887-4FDB-936F-89DA3F40CCB4}" destId="{466C41CE-FFE2-435B-9C3B-8CE76DF11EA4}" srcOrd="1" destOrd="0" presId="urn:microsoft.com/office/officeart/2005/8/layout/hProcess9"/>
    <dgm:cxn modelId="{8FF21446-1A8C-417F-9ACA-82C0A4E9303E}" type="presParOf" srcId="{2363FDF6-D887-4FDB-936F-89DA3F40CCB4}" destId="{787997D1-2037-4482-BC2C-21F14C44BBC9}" srcOrd="2" destOrd="0" presId="urn:microsoft.com/office/officeart/2005/8/layout/hProcess9"/>
    <dgm:cxn modelId="{1DD336CA-E32F-49CB-B966-79C32382D24D}" type="presParOf" srcId="{2363FDF6-D887-4FDB-936F-89DA3F40CCB4}" destId="{99E7BDDD-BFD1-4668-9BC9-509712E95CD3}" srcOrd="3" destOrd="0" presId="urn:microsoft.com/office/officeart/2005/8/layout/hProcess9"/>
    <dgm:cxn modelId="{A99020BC-2CD3-45F3-BEF2-9739CCF95C51}" type="presParOf" srcId="{2363FDF6-D887-4FDB-936F-89DA3F40CCB4}" destId="{845E6AB2-812E-483E-99EE-02A2BBCB00A5}"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9D3C6C0-2D95-4BAE-94D7-18C2A741157E}" type="doc">
      <dgm:prSet loTypeId="urn:microsoft.com/office/officeart/2005/8/layout/hProcess9" loCatId="process" qsTypeId="urn:microsoft.com/office/officeart/2005/8/quickstyle/simple1" qsCatId="simple" csTypeId="urn:microsoft.com/office/officeart/2005/8/colors/accent6_4" csCatId="accent6" phldr="1"/>
      <dgm:spPr/>
      <dgm:t>
        <a:bodyPr/>
        <a:lstStyle/>
        <a:p>
          <a:endParaRPr lang="en-US"/>
        </a:p>
      </dgm:t>
    </dgm:pt>
    <dgm:pt modelId="{6F194FFB-F077-4C51-844C-17A21F024A04}">
      <dgm:prSet phldrT="[Text]"/>
      <dgm:spPr/>
      <dgm:t>
        <a:bodyPr/>
        <a:lstStyle/>
        <a:p>
          <a:r>
            <a:rPr lang="en-GB" dirty="0"/>
            <a:t>Finance Committee</a:t>
          </a:r>
          <a:endParaRPr lang="en-US" dirty="0"/>
        </a:p>
      </dgm:t>
    </dgm:pt>
    <dgm:pt modelId="{2AAFCE92-9630-40D7-BC78-00C65FF8BB35}" type="parTrans" cxnId="{78AEE432-3024-4636-AB3C-3F7716F5C06F}">
      <dgm:prSet/>
      <dgm:spPr/>
      <dgm:t>
        <a:bodyPr/>
        <a:lstStyle/>
        <a:p>
          <a:endParaRPr lang="en-US"/>
        </a:p>
      </dgm:t>
    </dgm:pt>
    <dgm:pt modelId="{4CD29792-7F41-4EFF-8071-0CC3EFBE7413}" type="sibTrans" cxnId="{78AEE432-3024-4636-AB3C-3F7716F5C06F}">
      <dgm:prSet/>
      <dgm:spPr/>
      <dgm:t>
        <a:bodyPr/>
        <a:lstStyle/>
        <a:p>
          <a:endParaRPr lang="en-US"/>
        </a:p>
      </dgm:t>
    </dgm:pt>
    <dgm:pt modelId="{F7118122-9B08-4B81-B01A-45785E44448B}">
      <dgm:prSet phldrT="[Text]"/>
      <dgm:spPr/>
      <dgm:t>
        <a:bodyPr/>
        <a:lstStyle/>
        <a:p>
          <a:r>
            <a:rPr lang="en-GB" dirty="0"/>
            <a:t>Directors</a:t>
          </a:r>
          <a:endParaRPr lang="en-US" dirty="0"/>
        </a:p>
      </dgm:t>
    </dgm:pt>
    <dgm:pt modelId="{FF1B65BF-FA89-4075-AF22-ED9FF826B7D9}" type="parTrans" cxnId="{291BEEBF-1DA7-4024-A188-1C33778EE083}">
      <dgm:prSet/>
      <dgm:spPr/>
      <dgm:t>
        <a:bodyPr/>
        <a:lstStyle/>
        <a:p>
          <a:endParaRPr lang="en-US"/>
        </a:p>
      </dgm:t>
    </dgm:pt>
    <dgm:pt modelId="{C8F6E396-CFED-4D05-9C51-E8BFD646FADB}" type="sibTrans" cxnId="{291BEEBF-1DA7-4024-A188-1C33778EE083}">
      <dgm:prSet/>
      <dgm:spPr/>
      <dgm:t>
        <a:bodyPr/>
        <a:lstStyle/>
        <a:p>
          <a:endParaRPr lang="en-US"/>
        </a:p>
      </dgm:t>
    </dgm:pt>
    <dgm:pt modelId="{816ABD15-EBDC-4B6A-B7E6-87B48231A9B4}">
      <dgm:prSet phldrT="[Text]"/>
      <dgm:spPr/>
      <dgm:t>
        <a:bodyPr/>
        <a:lstStyle/>
        <a:p>
          <a:r>
            <a:rPr lang="en-GB" dirty="0"/>
            <a:t>Diocesan Synod</a:t>
          </a:r>
          <a:endParaRPr lang="en-US" dirty="0"/>
        </a:p>
      </dgm:t>
    </dgm:pt>
    <dgm:pt modelId="{00B96E86-7C7A-4BFB-8FEB-A712FE07E7C0}" type="parTrans" cxnId="{75D333A1-0908-46DC-BFBB-4F436E6BDBFD}">
      <dgm:prSet/>
      <dgm:spPr/>
      <dgm:t>
        <a:bodyPr/>
        <a:lstStyle/>
        <a:p>
          <a:endParaRPr lang="en-US"/>
        </a:p>
      </dgm:t>
    </dgm:pt>
    <dgm:pt modelId="{49B61E0F-C34D-4EE3-B199-760C7E50FB1F}" type="sibTrans" cxnId="{75D333A1-0908-46DC-BFBB-4F436E6BDBFD}">
      <dgm:prSet/>
      <dgm:spPr/>
      <dgm:t>
        <a:bodyPr/>
        <a:lstStyle/>
        <a:p>
          <a:endParaRPr lang="en-US"/>
        </a:p>
      </dgm:t>
    </dgm:pt>
    <dgm:pt modelId="{F3EB341E-6064-4F73-8FFC-4F5486A1CDFA}">
      <dgm:prSet phldrT="[Text]"/>
      <dgm:spPr/>
      <dgm:t>
        <a:bodyPr/>
        <a:lstStyle/>
        <a:p>
          <a:endParaRPr lang="en-US" dirty="0"/>
        </a:p>
      </dgm:t>
    </dgm:pt>
    <dgm:pt modelId="{04C801D7-056A-4E2A-B0CF-20B9AD1CC2B5}" type="parTrans" cxnId="{E2036978-5003-497E-A334-B23CA8767D44}">
      <dgm:prSet/>
      <dgm:spPr/>
      <dgm:t>
        <a:bodyPr/>
        <a:lstStyle/>
        <a:p>
          <a:endParaRPr lang="en-US"/>
        </a:p>
      </dgm:t>
    </dgm:pt>
    <dgm:pt modelId="{AE35B4E5-5932-41D0-917D-1C845C6180E7}" type="sibTrans" cxnId="{E2036978-5003-497E-A334-B23CA8767D44}">
      <dgm:prSet/>
      <dgm:spPr/>
      <dgm:t>
        <a:bodyPr/>
        <a:lstStyle/>
        <a:p>
          <a:endParaRPr lang="en-US"/>
        </a:p>
      </dgm:t>
    </dgm:pt>
    <dgm:pt modelId="{09C56173-9B6C-4319-872F-3F49CC687FC6}">
      <dgm:prSet phldrT="[Text]"/>
      <dgm:spPr/>
      <dgm:t>
        <a:bodyPr/>
        <a:lstStyle/>
        <a:p>
          <a:r>
            <a:rPr lang="en-GB" dirty="0"/>
            <a:t>Approval of budget</a:t>
          </a:r>
          <a:endParaRPr lang="en-US" dirty="0"/>
        </a:p>
      </dgm:t>
    </dgm:pt>
    <dgm:pt modelId="{4F5C2787-95A0-4534-879B-7969AE111576}" type="parTrans" cxnId="{E9CF4CD3-3417-4183-909D-902AF6F6BD4E}">
      <dgm:prSet/>
      <dgm:spPr/>
      <dgm:t>
        <a:bodyPr/>
        <a:lstStyle/>
        <a:p>
          <a:endParaRPr lang="en-US"/>
        </a:p>
      </dgm:t>
    </dgm:pt>
    <dgm:pt modelId="{C66E9706-E138-48A3-8C51-6C35F9CE5D73}" type="sibTrans" cxnId="{E9CF4CD3-3417-4183-909D-902AF6F6BD4E}">
      <dgm:prSet/>
      <dgm:spPr/>
      <dgm:t>
        <a:bodyPr/>
        <a:lstStyle/>
        <a:p>
          <a:endParaRPr lang="en-US"/>
        </a:p>
      </dgm:t>
    </dgm:pt>
    <dgm:pt modelId="{A9DC5A37-DDCD-485C-BF5E-E0E4765734BE}">
      <dgm:prSet phldrT="[Text]"/>
      <dgm:spPr/>
      <dgm:t>
        <a:bodyPr/>
        <a:lstStyle/>
        <a:p>
          <a:r>
            <a:rPr lang="en-GB" dirty="0"/>
            <a:t>Review of Budget</a:t>
          </a:r>
          <a:endParaRPr lang="en-US" dirty="0"/>
        </a:p>
      </dgm:t>
    </dgm:pt>
    <dgm:pt modelId="{EC562F7D-5649-45CD-808E-BCA8D23429F9}" type="sibTrans" cxnId="{45EB3B75-F9FA-4772-892B-4019889D476A}">
      <dgm:prSet/>
      <dgm:spPr/>
      <dgm:t>
        <a:bodyPr/>
        <a:lstStyle/>
        <a:p>
          <a:endParaRPr lang="en-US"/>
        </a:p>
      </dgm:t>
    </dgm:pt>
    <dgm:pt modelId="{6B75F1A6-6BA9-4008-AB51-CDD6CB1F66AC}" type="parTrans" cxnId="{45EB3B75-F9FA-4772-892B-4019889D476A}">
      <dgm:prSet/>
      <dgm:spPr/>
      <dgm:t>
        <a:bodyPr/>
        <a:lstStyle/>
        <a:p>
          <a:endParaRPr lang="en-US"/>
        </a:p>
      </dgm:t>
    </dgm:pt>
    <dgm:pt modelId="{DF9B2ADE-DB9E-488F-A24A-E4E1611DCE99}">
      <dgm:prSet phldrT="[Text]"/>
      <dgm:spPr/>
      <dgm:t>
        <a:bodyPr/>
        <a:lstStyle/>
        <a:p>
          <a:r>
            <a:rPr lang="en-GB" dirty="0"/>
            <a:t>Additional recommendations to Directors</a:t>
          </a:r>
          <a:endParaRPr lang="en-US" dirty="0"/>
        </a:p>
      </dgm:t>
    </dgm:pt>
    <dgm:pt modelId="{DC1B7785-D6F9-4C47-A39B-7158612AE28C}" type="parTrans" cxnId="{FDA17DFD-602B-40DC-87E6-21ADC6EB26FA}">
      <dgm:prSet/>
      <dgm:spPr/>
      <dgm:t>
        <a:bodyPr/>
        <a:lstStyle/>
        <a:p>
          <a:endParaRPr lang="en-US"/>
        </a:p>
      </dgm:t>
    </dgm:pt>
    <dgm:pt modelId="{748F738F-A854-486A-9F27-CD2B71B2C152}" type="sibTrans" cxnId="{FDA17DFD-602B-40DC-87E6-21ADC6EB26FA}">
      <dgm:prSet/>
      <dgm:spPr/>
      <dgm:t>
        <a:bodyPr/>
        <a:lstStyle/>
        <a:p>
          <a:endParaRPr lang="en-US"/>
        </a:p>
      </dgm:t>
    </dgm:pt>
    <dgm:pt modelId="{0CFB2E4A-816E-44B8-A457-0DA81CC798C8}">
      <dgm:prSet phldrT="[Text]"/>
      <dgm:spPr/>
      <dgm:t>
        <a:bodyPr/>
        <a:lstStyle/>
        <a:p>
          <a:r>
            <a:rPr lang="en-US" dirty="0"/>
            <a:t>Decision on amendments</a:t>
          </a:r>
        </a:p>
      </dgm:t>
    </dgm:pt>
    <dgm:pt modelId="{3835544A-C992-4CD7-909B-83E56117F517}" type="parTrans" cxnId="{8BB967DE-F9F7-4486-BFFA-7CC6BE58A2EE}">
      <dgm:prSet/>
      <dgm:spPr/>
      <dgm:t>
        <a:bodyPr/>
        <a:lstStyle/>
        <a:p>
          <a:endParaRPr lang="en-GB"/>
        </a:p>
      </dgm:t>
    </dgm:pt>
    <dgm:pt modelId="{E9BFD22D-FA28-47AD-8D16-B581EA0DE75A}" type="sibTrans" cxnId="{8BB967DE-F9F7-4486-BFFA-7CC6BE58A2EE}">
      <dgm:prSet/>
      <dgm:spPr/>
      <dgm:t>
        <a:bodyPr/>
        <a:lstStyle/>
        <a:p>
          <a:endParaRPr lang="en-GB"/>
        </a:p>
      </dgm:t>
    </dgm:pt>
    <dgm:pt modelId="{2BDD0C6B-E15C-4DA1-A876-F4DEC35025CD}" type="pres">
      <dgm:prSet presAssocID="{19D3C6C0-2D95-4BAE-94D7-18C2A741157E}" presName="CompostProcess" presStyleCnt="0">
        <dgm:presLayoutVars>
          <dgm:dir/>
          <dgm:resizeHandles val="exact"/>
        </dgm:presLayoutVars>
      </dgm:prSet>
      <dgm:spPr/>
    </dgm:pt>
    <dgm:pt modelId="{42F6568E-180C-4D64-83A6-C117DB6FE5E9}" type="pres">
      <dgm:prSet presAssocID="{19D3C6C0-2D95-4BAE-94D7-18C2A741157E}" presName="arrow" presStyleLbl="bgShp" presStyleIdx="0" presStyleCnt="1"/>
      <dgm:spPr/>
    </dgm:pt>
    <dgm:pt modelId="{2363FDF6-D887-4FDB-936F-89DA3F40CCB4}" type="pres">
      <dgm:prSet presAssocID="{19D3C6C0-2D95-4BAE-94D7-18C2A741157E}" presName="linearProcess" presStyleCnt="0"/>
      <dgm:spPr/>
    </dgm:pt>
    <dgm:pt modelId="{E85AD0C6-E71A-41EA-ACBE-22072767E939}" type="pres">
      <dgm:prSet presAssocID="{6F194FFB-F077-4C51-844C-17A21F024A04}" presName="textNode" presStyleLbl="node1" presStyleIdx="0" presStyleCnt="3">
        <dgm:presLayoutVars>
          <dgm:bulletEnabled val="1"/>
        </dgm:presLayoutVars>
      </dgm:prSet>
      <dgm:spPr/>
    </dgm:pt>
    <dgm:pt modelId="{466C41CE-FFE2-435B-9C3B-8CE76DF11EA4}" type="pres">
      <dgm:prSet presAssocID="{4CD29792-7F41-4EFF-8071-0CC3EFBE7413}" presName="sibTrans" presStyleCnt="0"/>
      <dgm:spPr/>
    </dgm:pt>
    <dgm:pt modelId="{787997D1-2037-4482-BC2C-21F14C44BBC9}" type="pres">
      <dgm:prSet presAssocID="{F7118122-9B08-4B81-B01A-45785E44448B}" presName="textNode" presStyleLbl="node1" presStyleIdx="1" presStyleCnt="3">
        <dgm:presLayoutVars>
          <dgm:bulletEnabled val="1"/>
        </dgm:presLayoutVars>
      </dgm:prSet>
      <dgm:spPr/>
    </dgm:pt>
    <dgm:pt modelId="{99E7BDDD-BFD1-4668-9BC9-509712E95CD3}" type="pres">
      <dgm:prSet presAssocID="{C8F6E396-CFED-4D05-9C51-E8BFD646FADB}" presName="sibTrans" presStyleCnt="0"/>
      <dgm:spPr/>
    </dgm:pt>
    <dgm:pt modelId="{845E6AB2-812E-483E-99EE-02A2BBCB00A5}" type="pres">
      <dgm:prSet presAssocID="{816ABD15-EBDC-4B6A-B7E6-87B48231A9B4}" presName="textNode" presStyleLbl="node1" presStyleIdx="2" presStyleCnt="3">
        <dgm:presLayoutVars>
          <dgm:bulletEnabled val="1"/>
        </dgm:presLayoutVars>
      </dgm:prSet>
      <dgm:spPr/>
    </dgm:pt>
  </dgm:ptLst>
  <dgm:cxnLst>
    <dgm:cxn modelId="{A9653302-AF5B-4FEB-BB19-82BFA78FA7F5}" type="presOf" srcId="{09C56173-9B6C-4319-872F-3F49CC687FC6}" destId="{787997D1-2037-4482-BC2C-21F14C44BBC9}" srcOrd="0" destOrd="2" presId="urn:microsoft.com/office/officeart/2005/8/layout/hProcess9"/>
    <dgm:cxn modelId="{EA23BF1D-17FE-4802-8CD3-92D8E1472470}" type="presOf" srcId="{F7118122-9B08-4B81-B01A-45785E44448B}" destId="{787997D1-2037-4482-BC2C-21F14C44BBC9}" srcOrd="0" destOrd="0" presId="urn:microsoft.com/office/officeart/2005/8/layout/hProcess9"/>
    <dgm:cxn modelId="{0BF42A1E-E4E0-4CC9-A33B-F8CD4CEBE504}" type="presOf" srcId="{19D3C6C0-2D95-4BAE-94D7-18C2A741157E}" destId="{2BDD0C6B-E15C-4DA1-A876-F4DEC35025CD}" srcOrd="0" destOrd="0" presId="urn:microsoft.com/office/officeart/2005/8/layout/hProcess9"/>
    <dgm:cxn modelId="{78AEE432-3024-4636-AB3C-3F7716F5C06F}" srcId="{19D3C6C0-2D95-4BAE-94D7-18C2A741157E}" destId="{6F194FFB-F077-4C51-844C-17A21F024A04}" srcOrd="0" destOrd="0" parTransId="{2AAFCE92-9630-40D7-BC78-00C65FF8BB35}" sibTransId="{4CD29792-7F41-4EFF-8071-0CC3EFBE7413}"/>
    <dgm:cxn modelId="{B8884544-7F98-4A4E-8E02-9B570D54DF86}" type="presOf" srcId="{F3EB341E-6064-4F73-8FFC-4F5486A1CDFA}" destId="{845E6AB2-812E-483E-99EE-02A2BBCB00A5}" srcOrd="0" destOrd="1" presId="urn:microsoft.com/office/officeart/2005/8/layout/hProcess9"/>
    <dgm:cxn modelId="{50487B68-4F4F-4706-A9AD-FD17EBAB70AF}" type="presOf" srcId="{6F194FFB-F077-4C51-844C-17A21F024A04}" destId="{E85AD0C6-E71A-41EA-ACBE-22072767E939}" srcOrd="0" destOrd="0" presId="urn:microsoft.com/office/officeart/2005/8/layout/hProcess9"/>
    <dgm:cxn modelId="{45EB3B75-F9FA-4772-892B-4019889D476A}" srcId="{6F194FFB-F077-4C51-844C-17A21F024A04}" destId="{A9DC5A37-DDCD-485C-BF5E-E0E4765734BE}" srcOrd="0" destOrd="0" parTransId="{6B75F1A6-6BA9-4008-AB51-CDD6CB1F66AC}" sibTransId="{EC562F7D-5649-45CD-808E-BCA8D23429F9}"/>
    <dgm:cxn modelId="{E2036978-5003-497E-A334-B23CA8767D44}" srcId="{816ABD15-EBDC-4B6A-B7E6-87B48231A9B4}" destId="{F3EB341E-6064-4F73-8FFC-4F5486A1CDFA}" srcOrd="0" destOrd="0" parTransId="{04C801D7-056A-4E2A-B0CF-20B9AD1CC2B5}" sibTransId="{AE35B4E5-5932-41D0-917D-1C845C6180E7}"/>
    <dgm:cxn modelId="{C70B3A79-4F03-4788-A6DE-C9140C2D57A4}" type="presOf" srcId="{816ABD15-EBDC-4B6A-B7E6-87B48231A9B4}" destId="{845E6AB2-812E-483E-99EE-02A2BBCB00A5}" srcOrd="0" destOrd="0" presId="urn:microsoft.com/office/officeart/2005/8/layout/hProcess9"/>
    <dgm:cxn modelId="{75D333A1-0908-46DC-BFBB-4F436E6BDBFD}" srcId="{19D3C6C0-2D95-4BAE-94D7-18C2A741157E}" destId="{816ABD15-EBDC-4B6A-B7E6-87B48231A9B4}" srcOrd="2" destOrd="0" parTransId="{00B96E86-7C7A-4BFB-8FEB-A712FE07E7C0}" sibTransId="{49B61E0F-C34D-4EE3-B199-760C7E50FB1F}"/>
    <dgm:cxn modelId="{291BEEBF-1DA7-4024-A188-1C33778EE083}" srcId="{19D3C6C0-2D95-4BAE-94D7-18C2A741157E}" destId="{F7118122-9B08-4B81-B01A-45785E44448B}" srcOrd="1" destOrd="0" parTransId="{FF1B65BF-FA89-4075-AF22-ED9FF826B7D9}" sibTransId="{C8F6E396-CFED-4D05-9C51-E8BFD646FADB}"/>
    <dgm:cxn modelId="{A33894CB-1321-471D-9674-8A2909C48702}" type="presOf" srcId="{0CFB2E4A-816E-44B8-A457-0DA81CC798C8}" destId="{787997D1-2037-4482-BC2C-21F14C44BBC9}" srcOrd="0" destOrd="1" presId="urn:microsoft.com/office/officeart/2005/8/layout/hProcess9"/>
    <dgm:cxn modelId="{E9CF4CD3-3417-4183-909D-902AF6F6BD4E}" srcId="{F7118122-9B08-4B81-B01A-45785E44448B}" destId="{09C56173-9B6C-4319-872F-3F49CC687FC6}" srcOrd="1" destOrd="0" parTransId="{4F5C2787-95A0-4534-879B-7969AE111576}" sibTransId="{C66E9706-E138-48A3-8C51-6C35F9CE5D73}"/>
    <dgm:cxn modelId="{8BB967DE-F9F7-4486-BFFA-7CC6BE58A2EE}" srcId="{F7118122-9B08-4B81-B01A-45785E44448B}" destId="{0CFB2E4A-816E-44B8-A457-0DA81CC798C8}" srcOrd="0" destOrd="0" parTransId="{3835544A-C992-4CD7-909B-83E56117F517}" sibTransId="{E9BFD22D-FA28-47AD-8D16-B581EA0DE75A}"/>
    <dgm:cxn modelId="{0CC089ED-A82A-4B1D-82D4-9520A182CFFC}" type="presOf" srcId="{DF9B2ADE-DB9E-488F-A24A-E4E1611DCE99}" destId="{E85AD0C6-E71A-41EA-ACBE-22072767E939}" srcOrd="0" destOrd="2" presId="urn:microsoft.com/office/officeart/2005/8/layout/hProcess9"/>
    <dgm:cxn modelId="{1BEC3AF0-8B14-42B6-8701-7899C9E68F60}" type="presOf" srcId="{A9DC5A37-DDCD-485C-BF5E-E0E4765734BE}" destId="{E85AD0C6-E71A-41EA-ACBE-22072767E939}" srcOrd="0" destOrd="1" presId="urn:microsoft.com/office/officeart/2005/8/layout/hProcess9"/>
    <dgm:cxn modelId="{FDA17DFD-602B-40DC-87E6-21ADC6EB26FA}" srcId="{6F194FFB-F077-4C51-844C-17A21F024A04}" destId="{DF9B2ADE-DB9E-488F-A24A-E4E1611DCE99}" srcOrd="1" destOrd="0" parTransId="{DC1B7785-D6F9-4C47-A39B-7158612AE28C}" sibTransId="{748F738F-A854-486A-9F27-CD2B71B2C152}"/>
    <dgm:cxn modelId="{E00890BC-B347-40A4-B7A9-C101B0EE27CF}" type="presParOf" srcId="{2BDD0C6B-E15C-4DA1-A876-F4DEC35025CD}" destId="{42F6568E-180C-4D64-83A6-C117DB6FE5E9}" srcOrd="0" destOrd="0" presId="urn:microsoft.com/office/officeart/2005/8/layout/hProcess9"/>
    <dgm:cxn modelId="{1C0CB0EF-5179-42A3-9F9D-7CFCEC17702B}" type="presParOf" srcId="{2BDD0C6B-E15C-4DA1-A876-F4DEC35025CD}" destId="{2363FDF6-D887-4FDB-936F-89DA3F40CCB4}" srcOrd="1" destOrd="0" presId="urn:microsoft.com/office/officeart/2005/8/layout/hProcess9"/>
    <dgm:cxn modelId="{ADBDC5DA-A116-4CE1-A8D1-1ADAA9BFD08D}" type="presParOf" srcId="{2363FDF6-D887-4FDB-936F-89DA3F40CCB4}" destId="{E85AD0C6-E71A-41EA-ACBE-22072767E939}" srcOrd="0" destOrd="0" presId="urn:microsoft.com/office/officeart/2005/8/layout/hProcess9"/>
    <dgm:cxn modelId="{5B1CE8EE-EA97-4839-A4DF-48F48D80219F}" type="presParOf" srcId="{2363FDF6-D887-4FDB-936F-89DA3F40CCB4}" destId="{466C41CE-FFE2-435B-9C3B-8CE76DF11EA4}" srcOrd="1" destOrd="0" presId="urn:microsoft.com/office/officeart/2005/8/layout/hProcess9"/>
    <dgm:cxn modelId="{8FF21446-1A8C-417F-9ACA-82C0A4E9303E}" type="presParOf" srcId="{2363FDF6-D887-4FDB-936F-89DA3F40CCB4}" destId="{787997D1-2037-4482-BC2C-21F14C44BBC9}" srcOrd="2" destOrd="0" presId="urn:microsoft.com/office/officeart/2005/8/layout/hProcess9"/>
    <dgm:cxn modelId="{1DD336CA-E32F-49CB-B966-79C32382D24D}" type="presParOf" srcId="{2363FDF6-D887-4FDB-936F-89DA3F40CCB4}" destId="{99E7BDDD-BFD1-4668-9BC9-509712E95CD3}" srcOrd="3" destOrd="0" presId="urn:microsoft.com/office/officeart/2005/8/layout/hProcess9"/>
    <dgm:cxn modelId="{A99020BC-2CD3-45F3-BEF2-9739CCF95C51}" type="presParOf" srcId="{2363FDF6-D887-4FDB-936F-89DA3F40CCB4}" destId="{845E6AB2-812E-483E-99EE-02A2BBCB00A5}"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F6568E-180C-4D64-83A6-C117DB6FE5E9}">
      <dsp:nvSpPr>
        <dsp:cNvPr id="0" name=""/>
        <dsp:cNvSpPr/>
      </dsp:nvSpPr>
      <dsp:spPr>
        <a:xfrm>
          <a:off x="582929" y="0"/>
          <a:ext cx="6606540" cy="3171825"/>
        </a:xfrm>
        <a:prstGeom prst="rightArrow">
          <a:avLst/>
        </a:prstGeom>
        <a:solidFill>
          <a:schemeClr val="accent6">
            <a:tint val="5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85AD0C6-E71A-41EA-ACBE-22072767E939}">
      <dsp:nvSpPr>
        <dsp:cNvPr id="0" name=""/>
        <dsp:cNvSpPr/>
      </dsp:nvSpPr>
      <dsp:spPr>
        <a:xfrm>
          <a:off x="8349" y="951547"/>
          <a:ext cx="2501741" cy="1268730"/>
        </a:xfrm>
        <a:prstGeom prst="roundRect">
          <a:avLst/>
        </a:prstGeom>
        <a:solidFill>
          <a:schemeClr val="accent6">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kern="1200" dirty="0"/>
            <a:t>Bishops Budget Team</a:t>
          </a:r>
          <a:endParaRPr lang="en-US" sz="1600" kern="1200" dirty="0"/>
        </a:p>
        <a:p>
          <a:pPr marL="114300" lvl="1" indent="-114300" algn="l" defTabSz="533400">
            <a:lnSpc>
              <a:spcPct val="90000"/>
            </a:lnSpc>
            <a:spcBef>
              <a:spcPct val="0"/>
            </a:spcBef>
            <a:spcAft>
              <a:spcPct val="15000"/>
            </a:spcAft>
            <a:buChar char="•"/>
          </a:pPr>
          <a:r>
            <a:rPr lang="en-GB" sz="1200" kern="1200" dirty="0"/>
            <a:t>Review of Detailed Budget</a:t>
          </a:r>
          <a:endParaRPr lang="en-US" sz="1200" kern="1200" dirty="0"/>
        </a:p>
      </dsp:txBody>
      <dsp:txXfrm>
        <a:off x="70283" y="1013481"/>
        <a:ext cx="2377873" cy="1144862"/>
      </dsp:txXfrm>
    </dsp:sp>
    <dsp:sp modelId="{787997D1-2037-4482-BC2C-21F14C44BBC9}">
      <dsp:nvSpPr>
        <dsp:cNvPr id="0" name=""/>
        <dsp:cNvSpPr/>
      </dsp:nvSpPr>
      <dsp:spPr>
        <a:xfrm>
          <a:off x="2635329" y="951547"/>
          <a:ext cx="2501741" cy="1268730"/>
        </a:xfrm>
        <a:prstGeom prst="roundRect">
          <a:avLst/>
        </a:prstGeom>
        <a:solidFill>
          <a:schemeClr val="accent6">
            <a:shade val="50000"/>
            <a:hueOff val="0"/>
            <a:satOff val="-58888"/>
            <a:lumOff val="3803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kern="1200" dirty="0"/>
            <a:t>Budget Scrutiny Team</a:t>
          </a:r>
          <a:endParaRPr lang="en-US" sz="1600" kern="1200" dirty="0"/>
        </a:p>
        <a:p>
          <a:pPr marL="114300" lvl="1" indent="-114300" algn="l" defTabSz="533400">
            <a:lnSpc>
              <a:spcPct val="90000"/>
            </a:lnSpc>
            <a:spcBef>
              <a:spcPct val="0"/>
            </a:spcBef>
            <a:spcAft>
              <a:spcPct val="15000"/>
            </a:spcAft>
            <a:buChar char="•"/>
          </a:pPr>
          <a:r>
            <a:rPr lang="en-US" sz="1200" kern="1200" dirty="0"/>
            <a:t>Review Overall  Budget Objectives and provide advice to Bishops Budget team</a:t>
          </a:r>
        </a:p>
      </dsp:txBody>
      <dsp:txXfrm>
        <a:off x="2697263" y="1013481"/>
        <a:ext cx="2377873" cy="1144862"/>
      </dsp:txXfrm>
    </dsp:sp>
    <dsp:sp modelId="{845E6AB2-812E-483E-99EE-02A2BBCB00A5}">
      <dsp:nvSpPr>
        <dsp:cNvPr id="0" name=""/>
        <dsp:cNvSpPr/>
      </dsp:nvSpPr>
      <dsp:spPr>
        <a:xfrm>
          <a:off x="5262309" y="951547"/>
          <a:ext cx="2501741" cy="1268730"/>
        </a:xfrm>
        <a:prstGeom prst="roundRect">
          <a:avLst/>
        </a:prstGeom>
        <a:solidFill>
          <a:schemeClr val="accent6">
            <a:shade val="50000"/>
            <a:hueOff val="0"/>
            <a:satOff val="-58888"/>
            <a:lumOff val="3803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Bishops Budget Team</a:t>
          </a:r>
          <a:endParaRPr lang="en-US" sz="1600" kern="1200" dirty="0"/>
        </a:p>
        <a:p>
          <a:pPr marL="0" lvl="0" indent="0" algn="ctr" defTabSz="711200">
            <a:lnSpc>
              <a:spcPct val="90000"/>
            </a:lnSpc>
            <a:spcBef>
              <a:spcPct val="0"/>
            </a:spcBef>
            <a:spcAft>
              <a:spcPct val="35000"/>
            </a:spcAft>
            <a:buNone/>
          </a:pPr>
          <a:r>
            <a:rPr lang="en-GB" sz="1600" kern="1200" dirty="0"/>
            <a:t>Finalise Detailed Budget</a:t>
          </a:r>
          <a:endParaRPr lang="en-US" sz="1600" kern="1200" dirty="0"/>
        </a:p>
        <a:p>
          <a:pPr marL="0" lvl="0" indent="0" algn="ctr" defTabSz="711200">
            <a:lnSpc>
              <a:spcPct val="90000"/>
            </a:lnSpc>
            <a:spcBef>
              <a:spcPct val="0"/>
            </a:spcBef>
            <a:spcAft>
              <a:spcPct val="35000"/>
            </a:spcAft>
            <a:buNone/>
          </a:pPr>
          <a:r>
            <a:rPr lang="en-GB" sz="1600" kern="1200" dirty="0"/>
            <a:t>Recommendation to Finance Committee</a:t>
          </a:r>
          <a:endParaRPr lang="en-US" sz="1600" kern="1200" dirty="0"/>
        </a:p>
      </dsp:txBody>
      <dsp:txXfrm>
        <a:off x="5324243" y="1013481"/>
        <a:ext cx="2377873" cy="11448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F6568E-180C-4D64-83A6-C117DB6FE5E9}">
      <dsp:nvSpPr>
        <dsp:cNvPr id="0" name=""/>
        <dsp:cNvSpPr/>
      </dsp:nvSpPr>
      <dsp:spPr>
        <a:xfrm>
          <a:off x="582929" y="0"/>
          <a:ext cx="6606540" cy="3171825"/>
        </a:xfrm>
        <a:prstGeom prst="rightArrow">
          <a:avLst/>
        </a:prstGeom>
        <a:solidFill>
          <a:schemeClr val="accent6">
            <a:tint val="5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85AD0C6-E71A-41EA-ACBE-22072767E939}">
      <dsp:nvSpPr>
        <dsp:cNvPr id="0" name=""/>
        <dsp:cNvSpPr/>
      </dsp:nvSpPr>
      <dsp:spPr>
        <a:xfrm>
          <a:off x="8349" y="951547"/>
          <a:ext cx="2501741" cy="1268730"/>
        </a:xfrm>
        <a:prstGeom prst="roundRect">
          <a:avLst/>
        </a:prstGeom>
        <a:solidFill>
          <a:schemeClr val="accent6">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GB" sz="1700" kern="1200" dirty="0"/>
            <a:t>Finance Committee</a:t>
          </a:r>
          <a:endParaRPr lang="en-US" sz="1700" kern="1200" dirty="0"/>
        </a:p>
        <a:p>
          <a:pPr marL="114300" lvl="1" indent="-114300" algn="l" defTabSz="577850">
            <a:lnSpc>
              <a:spcPct val="90000"/>
            </a:lnSpc>
            <a:spcBef>
              <a:spcPct val="0"/>
            </a:spcBef>
            <a:spcAft>
              <a:spcPct val="15000"/>
            </a:spcAft>
            <a:buChar char="•"/>
          </a:pPr>
          <a:r>
            <a:rPr lang="en-GB" sz="1300" kern="1200" dirty="0"/>
            <a:t>Review of Budget</a:t>
          </a:r>
          <a:endParaRPr lang="en-US" sz="1300" kern="1200" dirty="0"/>
        </a:p>
        <a:p>
          <a:pPr marL="114300" lvl="1" indent="-114300" algn="l" defTabSz="577850">
            <a:lnSpc>
              <a:spcPct val="90000"/>
            </a:lnSpc>
            <a:spcBef>
              <a:spcPct val="0"/>
            </a:spcBef>
            <a:spcAft>
              <a:spcPct val="15000"/>
            </a:spcAft>
            <a:buChar char="•"/>
          </a:pPr>
          <a:r>
            <a:rPr lang="en-GB" sz="1300" kern="1200" dirty="0"/>
            <a:t>Additional recommendations to Directors</a:t>
          </a:r>
          <a:endParaRPr lang="en-US" sz="1300" kern="1200" dirty="0"/>
        </a:p>
      </dsp:txBody>
      <dsp:txXfrm>
        <a:off x="70283" y="1013481"/>
        <a:ext cx="2377873" cy="1144862"/>
      </dsp:txXfrm>
    </dsp:sp>
    <dsp:sp modelId="{787997D1-2037-4482-BC2C-21F14C44BBC9}">
      <dsp:nvSpPr>
        <dsp:cNvPr id="0" name=""/>
        <dsp:cNvSpPr/>
      </dsp:nvSpPr>
      <dsp:spPr>
        <a:xfrm>
          <a:off x="2635329" y="951547"/>
          <a:ext cx="2501741" cy="1268730"/>
        </a:xfrm>
        <a:prstGeom prst="roundRect">
          <a:avLst/>
        </a:prstGeom>
        <a:solidFill>
          <a:schemeClr val="accent6">
            <a:shade val="50000"/>
            <a:hueOff val="0"/>
            <a:satOff val="-58888"/>
            <a:lumOff val="3803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GB" sz="1700" kern="1200" dirty="0"/>
            <a:t>Directors</a:t>
          </a:r>
          <a:endParaRPr lang="en-US" sz="1700" kern="1200" dirty="0"/>
        </a:p>
        <a:p>
          <a:pPr marL="114300" lvl="1" indent="-114300" algn="l" defTabSz="577850">
            <a:lnSpc>
              <a:spcPct val="90000"/>
            </a:lnSpc>
            <a:spcBef>
              <a:spcPct val="0"/>
            </a:spcBef>
            <a:spcAft>
              <a:spcPct val="15000"/>
            </a:spcAft>
            <a:buChar char="•"/>
          </a:pPr>
          <a:r>
            <a:rPr lang="en-US" sz="1300" kern="1200" dirty="0"/>
            <a:t>Decision on amendments</a:t>
          </a:r>
        </a:p>
        <a:p>
          <a:pPr marL="114300" lvl="1" indent="-114300" algn="l" defTabSz="577850">
            <a:lnSpc>
              <a:spcPct val="90000"/>
            </a:lnSpc>
            <a:spcBef>
              <a:spcPct val="0"/>
            </a:spcBef>
            <a:spcAft>
              <a:spcPct val="15000"/>
            </a:spcAft>
            <a:buChar char="•"/>
          </a:pPr>
          <a:r>
            <a:rPr lang="en-GB" sz="1300" kern="1200" dirty="0"/>
            <a:t>Approval of budget</a:t>
          </a:r>
          <a:endParaRPr lang="en-US" sz="1300" kern="1200" dirty="0"/>
        </a:p>
      </dsp:txBody>
      <dsp:txXfrm>
        <a:off x="2697263" y="1013481"/>
        <a:ext cx="2377873" cy="1144862"/>
      </dsp:txXfrm>
    </dsp:sp>
    <dsp:sp modelId="{845E6AB2-812E-483E-99EE-02A2BBCB00A5}">
      <dsp:nvSpPr>
        <dsp:cNvPr id="0" name=""/>
        <dsp:cNvSpPr/>
      </dsp:nvSpPr>
      <dsp:spPr>
        <a:xfrm>
          <a:off x="5262309" y="951547"/>
          <a:ext cx="2501741" cy="1268730"/>
        </a:xfrm>
        <a:prstGeom prst="roundRect">
          <a:avLst/>
        </a:prstGeom>
        <a:solidFill>
          <a:schemeClr val="accent6">
            <a:shade val="50000"/>
            <a:hueOff val="0"/>
            <a:satOff val="-58888"/>
            <a:lumOff val="3803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GB" sz="1700" kern="1200" dirty="0"/>
            <a:t>Diocesan Synod</a:t>
          </a:r>
          <a:endParaRPr lang="en-US" sz="1700" kern="1200" dirty="0"/>
        </a:p>
        <a:p>
          <a:pPr marL="114300" lvl="1" indent="-114300" algn="l" defTabSz="577850">
            <a:lnSpc>
              <a:spcPct val="90000"/>
            </a:lnSpc>
            <a:spcBef>
              <a:spcPct val="0"/>
            </a:spcBef>
            <a:spcAft>
              <a:spcPct val="15000"/>
            </a:spcAft>
            <a:buChar char="•"/>
          </a:pPr>
          <a:endParaRPr lang="en-US" sz="1300" kern="1200" dirty="0"/>
        </a:p>
      </dsp:txBody>
      <dsp:txXfrm>
        <a:off x="5324243" y="1013481"/>
        <a:ext cx="2377873" cy="1144862"/>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1426" name="Rectangle 2">
            <a:extLst>
              <a:ext uri="{FF2B5EF4-FFF2-40B4-BE49-F238E27FC236}">
                <a16:creationId xmlns:a16="http://schemas.microsoft.com/office/drawing/2014/main" id="{8334324D-3FDA-4B3D-B09D-6DAD314C67C7}"/>
              </a:ext>
            </a:extLst>
          </p:cNvPr>
          <p:cNvSpPr>
            <a:spLocks noGrp="1" noChangeArrowheads="1"/>
          </p:cNvSpPr>
          <p:nvPr>
            <p:ph type="hdr" sz="quarter"/>
          </p:nvPr>
        </p:nvSpPr>
        <p:spPr bwMode="auto">
          <a:xfrm>
            <a:off x="0" y="1"/>
            <a:ext cx="2975988" cy="500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93" tIns="46097" rIns="92193" bIns="46097" numCol="1" anchor="t" anchorCtr="0" compatLnSpc="1">
            <a:prstTxWarp prst="textNoShape">
              <a:avLst/>
            </a:prstTxWarp>
          </a:bodyPr>
          <a:lstStyle>
            <a:lvl1pPr eaLnBrk="1" hangingPunct="1">
              <a:defRPr sz="1200"/>
            </a:lvl1pPr>
          </a:lstStyle>
          <a:p>
            <a:pPr>
              <a:defRPr/>
            </a:pPr>
            <a:endParaRPr lang="en-GB"/>
          </a:p>
        </p:txBody>
      </p:sp>
      <p:sp>
        <p:nvSpPr>
          <p:cNvPr id="231427" name="Rectangle 3">
            <a:extLst>
              <a:ext uri="{FF2B5EF4-FFF2-40B4-BE49-F238E27FC236}">
                <a16:creationId xmlns:a16="http://schemas.microsoft.com/office/drawing/2014/main" id="{79C39A74-F32D-4005-8D5C-025C9660E702}"/>
              </a:ext>
            </a:extLst>
          </p:cNvPr>
          <p:cNvSpPr>
            <a:spLocks noGrp="1" noChangeArrowheads="1"/>
          </p:cNvSpPr>
          <p:nvPr>
            <p:ph type="dt" sz="quarter" idx="1"/>
          </p:nvPr>
        </p:nvSpPr>
        <p:spPr bwMode="auto">
          <a:xfrm>
            <a:off x="3888347" y="1"/>
            <a:ext cx="2975988" cy="500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93" tIns="46097" rIns="92193" bIns="46097" numCol="1" anchor="t" anchorCtr="0" compatLnSpc="1">
            <a:prstTxWarp prst="textNoShape">
              <a:avLst/>
            </a:prstTxWarp>
          </a:bodyPr>
          <a:lstStyle>
            <a:lvl1pPr algn="r" eaLnBrk="1" hangingPunct="1">
              <a:defRPr sz="1200"/>
            </a:lvl1pPr>
          </a:lstStyle>
          <a:p>
            <a:pPr>
              <a:defRPr/>
            </a:pPr>
            <a:endParaRPr lang="en-GB"/>
          </a:p>
        </p:txBody>
      </p:sp>
      <p:sp>
        <p:nvSpPr>
          <p:cNvPr id="231428" name="Rectangle 4">
            <a:extLst>
              <a:ext uri="{FF2B5EF4-FFF2-40B4-BE49-F238E27FC236}">
                <a16:creationId xmlns:a16="http://schemas.microsoft.com/office/drawing/2014/main" id="{29D05C20-5E3B-4740-9E37-77251680AE00}"/>
              </a:ext>
            </a:extLst>
          </p:cNvPr>
          <p:cNvSpPr>
            <a:spLocks noGrp="1" noChangeArrowheads="1"/>
          </p:cNvSpPr>
          <p:nvPr>
            <p:ph type="ftr" sz="quarter" idx="2"/>
          </p:nvPr>
        </p:nvSpPr>
        <p:spPr bwMode="auto">
          <a:xfrm>
            <a:off x="0" y="9496093"/>
            <a:ext cx="2975988" cy="500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93" tIns="46097" rIns="92193" bIns="46097" numCol="1" anchor="b" anchorCtr="0" compatLnSpc="1">
            <a:prstTxWarp prst="textNoShape">
              <a:avLst/>
            </a:prstTxWarp>
          </a:bodyPr>
          <a:lstStyle>
            <a:lvl1pPr eaLnBrk="1" hangingPunct="1">
              <a:defRPr sz="1200"/>
            </a:lvl1pPr>
          </a:lstStyle>
          <a:p>
            <a:pPr>
              <a:defRPr/>
            </a:pPr>
            <a:endParaRPr lang="en-GB"/>
          </a:p>
        </p:txBody>
      </p:sp>
      <p:sp>
        <p:nvSpPr>
          <p:cNvPr id="231429" name="Rectangle 5">
            <a:extLst>
              <a:ext uri="{FF2B5EF4-FFF2-40B4-BE49-F238E27FC236}">
                <a16:creationId xmlns:a16="http://schemas.microsoft.com/office/drawing/2014/main" id="{CF9BDB83-F9F5-48D2-A041-DCB94B64A32B}"/>
              </a:ext>
            </a:extLst>
          </p:cNvPr>
          <p:cNvSpPr>
            <a:spLocks noGrp="1" noChangeArrowheads="1"/>
          </p:cNvSpPr>
          <p:nvPr>
            <p:ph type="sldNum" sz="quarter" idx="3"/>
          </p:nvPr>
        </p:nvSpPr>
        <p:spPr bwMode="auto">
          <a:xfrm>
            <a:off x="3888347" y="9496093"/>
            <a:ext cx="2975988" cy="500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93" tIns="46097" rIns="92193" bIns="46097" numCol="1" anchor="b" anchorCtr="0" compatLnSpc="1">
            <a:prstTxWarp prst="textNoShape">
              <a:avLst/>
            </a:prstTxWarp>
          </a:bodyPr>
          <a:lstStyle>
            <a:lvl1pPr algn="r" eaLnBrk="1" hangingPunct="1">
              <a:defRPr sz="1200"/>
            </a:lvl1pPr>
          </a:lstStyle>
          <a:p>
            <a:fld id="{47F75B92-477A-4CB1-A116-91A9502251D7}" type="slidenum">
              <a:rPr lang="en-GB" altLang="en-US"/>
              <a:pPr/>
              <a:t>‹#›</a:t>
            </a:fld>
            <a:endParaRPr lang="en-GB"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a:extLst>
              <a:ext uri="{FF2B5EF4-FFF2-40B4-BE49-F238E27FC236}">
                <a16:creationId xmlns:a16="http://schemas.microsoft.com/office/drawing/2014/main" id="{4C416A78-7E7E-42C5-B19D-22CBF2375AFA}"/>
              </a:ext>
            </a:extLst>
          </p:cNvPr>
          <p:cNvSpPr>
            <a:spLocks noGrp="1" noChangeArrowheads="1"/>
          </p:cNvSpPr>
          <p:nvPr>
            <p:ph type="hdr" sz="quarter"/>
          </p:nvPr>
        </p:nvSpPr>
        <p:spPr bwMode="auto">
          <a:xfrm>
            <a:off x="0" y="1"/>
            <a:ext cx="2975988" cy="500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93" tIns="46097" rIns="92193" bIns="46097" numCol="1" anchor="t" anchorCtr="0" compatLnSpc="1">
            <a:prstTxWarp prst="textNoShape">
              <a:avLst/>
            </a:prstTxWarp>
          </a:bodyPr>
          <a:lstStyle>
            <a:lvl1pPr eaLnBrk="1" hangingPunct="1">
              <a:defRPr sz="1200"/>
            </a:lvl1pPr>
          </a:lstStyle>
          <a:p>
            <a:pPr>
              <a:defRPr/>
            </a:pPr>
            <a:endParaRPr lang="en-GB"/>
          </a:p>
        </p:txBody>
      </p:sp>
      <p:sp>
        <p:nvSpPr>
          <p:cNvPr id="92163" name="Rectangle 3">
            <a:extLst>
              <a:ext uri="{FF2B5EF4-FFF2-40B4-BE49-F238E27FC236}">
                <a16:creationId xmlns:a16="http://schemas.microsoft.com/office/drawing/2014/main" id="{713D4A12-B53D-494E-896D-FC29B293171C}"/>
              </a:ext>
            </a:extLst>
          </p:cNvPr>
          <p:cNvSpPr>
            <a:spLocks noGrp="1" noChangeArrowheads="1"/>
          </p:cNvSpPr>
          <p:nvPr>
            <p:ph type="dt" idx="1"/>
          </p:nvPr>
        </p:nvSpPr>
        <p:spPr bwMode="auto">
          <a:xfrm>
            <a:off x="3889950" y="1"/>
            <a:ext cx="2975988" cy="500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93" tIns="46097" rIns="92193" bIns="46097" numCol="1" anchor="t" anchorCtr="0" compatLnSpc="1">
            <a:prstTxWarp prst="textNoShape">
              <a:avLst/>
            </a:prstTxWarp>
          </a:bodyPr>
          <a:lstStyle>
            <a:lvl1pPr algn="r" eaLnBrk="1" hangingPunct="1">
              <a:defRPr sz="1200"/>
            </a:lvl1pPr>
          </a:lstStyle>
          <a:p>
            <a:pPr>
              <a:defRPr/>
            </a:pPr>
            <a:endParaRPr lang="en-GB"/>
          </a:p>
        </p:txBody>
      </p:sp>
      <p:sp>
        <p:nvSpPr>
          <p:cNvPr id="12292" name="Rectangle 4">
            <a:extLst>
              <a:ext uri="{FF2B5EF4-FFF2-40B4-BE49-F238E27FC236}">
                <a16:creationId xmlns:a16="http://schemas.microsoft.com/office/drawing/2014/main" id="{F24B37E3-FFCD-4244-AE37-4142899D85F1}"/>
              </a:ext>
            </a:extLst>
          </p:cNvPr>
          <p:cNvSpPr>
            <a:spLocks noGrp="1" noRot="1" noChangeAspect="1" noChangeArrowheads="1" noTextEdit="1"/>
          </p:cNvSpPr>
          <p:nvPr>
            <p:ph type="sldImg" idx="2"/>
          </p:nvPr>
        </p:nvSpPr>
        <p:spPr bwMode="auto">
          <a:xfrm>
            <a:off x="933450" y="749300"/>
            <a:ext cx="4999038" cy="374967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165" name="Rectangle 5">
            <a:extLst>
              <a:ext uri="{FF2B5EF4-FFF2-40B4-BE49-F238E27FC236}">
                <a16:creationId xmlns:a16="http://schemas.microsoft.com/office/drawing/2014/main" id="{D5A52391-2A0A-400C-93CC-DAB484DD33E8}"/>
              </a:ext>
            </a:extLst>
          </p:cNvPr>
          <p:cNvSpPr>
            <a:spLocks noGrp="1" noChangeArrowheads="1"/>
          </p:cNvSpPr>
          <p:nvPr>
            <p:ph type="body" sz="quarter" idx="3"/>
          </p:nvPr>
        </p:nvSpPr>
        <p:spPr bwMode="auto">
          <a:xfrm>
            <a:off x="915566" y="4749647"/>
            <a:ext cx="5034807" cy="44986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93" tIns="46097" rIns="92193" bIns="46097"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92166" name="Rectangle 6">
            <a:extLst>
              <a:ext uri="{FF2B5EF4-FFF2-40B4-BE49-F238E27FC236}">
                <a16:creationId xmlns:a16="http://schemas.microsoft.com/office/drawing/2014/main" id="{CCAFF1C1-6972-402B-85B1-A6C65FCBE952}"/>
              </a:ext>
            </a:extLst>
          </p:cNvPr>
          <p:cNvSpPr>
            <a:spLocks noGrp="1" noChangeArrowheads="1"/>
          </p:cNvSpPr>
          <p:nvPr>
            <p:ph type="ftr" sz="quarter" idx="4"/>
          </p:nvPr>
        </p:nvSpPr>
        <p:spPr bwMode="auto">
          <a:xfrm>
            <a:off x="0" y="9497693"/>
            <a:ext cx="2975988" cy="5003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93" tIns="46097" rIns="92193" bIns="46097" numCol="1" anchor="b" anchorCtr="0" compatLnSpc="1">
            <a:prstTxWarp prst="textNoShape">
              <a:avLst/>
            </a:prstTxWarp>
          </a:bodyPr>
          <a:lstStyle>
            <a:lvl1pPr eaLnBrk="1" hangingPunct="1">
              <a:defRPr sz="1200"/>
            </a:lvl1pPr>
          </a:lstStyle>
          <a:p>
            <a:pPr>
              <a:defRPr/>
            </a:pPr>
            <a:endParaRPr lang="en-GB"/>
          </a:p>
        </p:txBody>
      </p:sp>
      <p:sp>
        <p:nvSpPr>
          <p:cNvPr id="92167" name="Rectangle 7">
            <a:extLst>
              <a:ext uri="{FF2B5EF4-FFF2-40B4-BE49-F238E27FC236}">
                <a16:creationId xmlns:a16="http://schemas.microsoft.com/office/drawing/2014/main" id="{B2918CFB-3345-4507-B89F-0A63D049DD29}"/>
              </a:ext>
            </a:extLst>
          </p:cNvPr>
          <p:cNvSpPr>
            <a:spLocks noGrp="1" noChangeArrowheads="1"/>
          </p:cNvSpPr>
          <p:nvPr>
            <p:ph type="sldNum" sz="quarter" idx="5"/>
          </p:nvPr>
        </p:nvSpPr>
        <p:spPr bwMode="auto">
          <a:xfrm>
            <a:off x="3889950" y="9497693"/>
            <a:ext cx="2975988" cy="5003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93" tIns="46097" rIns="92193" bIns="46097" numCol="1" anchor="b" anchorCtr="0" compatLnSpc="1">
            <a:prstTxWarp prst="textNoShape">
              <a:avLst/>
            </a:prstTxWarp>
          </a:bodyPr>
          <a:lstStyle>
            <a:lvl1pPr algn="r" eaLnBrk="1" hangingPunct="1">
              <a:defRPr sz="1200"/>
            </a:lvl1pPr>
          </a:lstStyle>
          <a:p>
            <a:fld id="{8F045D3E-A69A-4218-B191-6EC67D19FF4E}" type="slidenum">
              <a:rPr lang="en-GB" altLang="en-US"/>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1EE058C6-82B6-4F59-9E54-C64F6781DC77}"/>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defRPr>
            </a:lvl1pPr>
            <a:lvl2pPr marL="747516" indent="-286522">
              <a:spcBef>
                <a:spcPct val="30000"/>
              </a:spcBef>
              <a:defRPr sz="1200">
                <a:solidFill>
                  <a:schemeClr val="tx1"/>
                </a:solidFill>
                <a:latin typeface="Times New Roman" panose="02020603050405020304" pitchFamily="18" charset="0"/>
              </a:defRPr>
            </a:lvl2pPr>
            <a:lvl3pPr marL="1150887" indent="-228897">
              <a:spcBef>
                <a:spcPct val="30000"/>
              </a:spcBef>
              <a:defRPr sz="1200">
                <a:solidFill>
                  <a:schemeClr val="tx1"/>
                </a:solidFill>
                <a:latin typeface="Times New Roman" panose="02020603050405020304" pitchFamily="18" charset="0"/>
              </a:defRPr>
            </a:lvl3pPr>
            <a:lvl4pPr marL="1611881" indent="-228897">
              <a:spcBef>
                <a:spcPct val="30000"/>
              </a:spcBef>
              <a:defRPr sz="1200">
                <a:solidFill>
                  <a:schemeClr val="tx1"/>
                </a:solidFill>
                <a:latin typeface="Times New Roman" panose="02020603050405020304" pitchFamily="18" charset="0"/>
              </a:defRPr>
            </a:lvl4pPr>
            <a:lvl5pPr marL="2072876" indent="-228897">
              <a:spcBef>
                <a:spcPct val="30000"/>
              </a:spcBef>
              <a:defRPr sz="1200">
                <a:solidFill>
                  <a:schemeClr val="tx1"/>
                </a:solidFill>
                <a:latin typeface="Times New Roman" panose="02020603050405020304" pitchFamily="18" charset="0"/>
              </a:defRPr>
            </a:lvl5pPr>
            <a:lvl6pPr marL="2533871" indent="-228897" eaLnBrk="0" fontAlgn="base" hangingPunct="0">
              <a:spcBef>
                <a:spcPct val="30000"/>
              </a:spcBef>
              <a:spcAft>
                <a:spcPct val="0"/>
              </a:spcAft>
              <a:defRPr sz="1200">
                <a:solidFill>
                  <a:schemeClr val="tx1"/>
                </a:solidFill>
                <a:latin typeface="Times New Roman" panose="02020603050405020304" pitchFamily="18" charset="0"/>
              </a:defRPr>
            </a:lvl6pPr>
            <a:lvl7pPr marL="2994866" indent="-228897" eaLnBrk="0" fontAlgn="base" hangingPunct="0">
              <a:spcBef>
                <a:spcPct val="30000"/>
              </a:spcBef>
              <a:spcAft>
                <a:spcPct val="0"/>
              </a:spcAft>
              <a:defRPr sz="1200">
                <a:solidFill>
                  <a:schemeClr val="tx1"/>
                </a:solidFill>
                <a:latin typeface="Times New Roman" panose="02020603050405020304" pitchFamily="18" charset="0"/>
              </a:defRPr>
            </a:lvl7pPr>
            <a:lvl8pPr marL="3455861" indent="-228897" eaLnBrk="0" fontAlgn="base" hangingPunct="0">
              <a:spcBef>
                <a:spcPct val="30000"/>
              </a:spcBef>
              <a:spcAft>
                <a:spcPct val="0"/>
              </a:spcAft>
              <a:defRPr sz="1200">
                <a:solidFill>
                  <a:schemeClr val="tx1"/>
                </a:solidFill>
                <a:latin typeface="Times New Roman" panose="02020603050405020304" pitchFamily="18" charset="0"/>
              </a:defRPr>
            </a:lvl8pPr>
            <a:lvl9pPr marL="3916855" indent="-228897"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9B663B5-E18F-480A-8D90-30BC9C138E4F}" type="slidenum">
              <a:rPr lang="en-GB" altLang="en-US"/>
              <a:pPr>
                <a:spcBef>
                  <a:spcPct val="0"/>
                </a:spcBef>
              </a:pPr>
              <a:t>1</a:t>
            </a:fld>
            <a:endParaRPr lang="en-GB" altLang="en-US"/>
          </a:p>
        </p:txBody>
      </p:sp>
      <p:sp>
        <p:nvSpPr>
          <p:cNvPr id="13315" name="Rectangle 2">
            <a:extLst>
              <a:ext uri="{FF2B5EF4-FFF2-40B4-BE49-F238E27FC236}">
                <a16:creationId xmlns:a16="http://schemas.microsoft.com/office/drawing/2014/main" id="{9106534B-1F74-48CA-9503-3D896B8D8B00}"/>
              </a:ext>
            </a:extLst>
          </p:cNvPr>
          <p:cNvSpPr>
            <a:spLocks noGrp="1" noRot="1" noChangeAspect="1" noChangeArrowheads="1" noTextEdit="1"/>
          </p:cNvSpPr>
          <p:nvPr>
            <p:ph type="sldImg"/>
          </p:nvPr>
        </p:nvSpPr>
        <p:spPr>
          <a:xfrm>
            <a:off x="933450" y="749300"/>
            <a:ext cx="4999038" cy="3749675"/>
          </a:xfrm>
          <a:ln/>
        </p:spPr>
      </p:sp>
      <p:sp>
        <p:nvSpPr>
          <p:cNvPr id="13316" name="Rectangle 3">
            <a:extLst>
              <a:ext uri="{FF2B5EF4-FFF2-40B4-BE49-F238E27FC236}">
                <a16:creationId xmlns:a16="http://schemas.microsoft.com/office/drawing/2014/main" id="{7D505452-3DC8-4790-BDCB-F84A54DB2520}"/>
              </a:ext>
            </a:extLst>
          </p:cNvPr>
          <p:cNvSpPr>
            <a:spLocks noGrp="1" noChangeArrowheads="1"/>
          </p:cNvSpPr>
          <p:nvPr>
            <p:ph type="body" idx="1"/>
          </p:nvPr>
        </p:nvSpPr>
        <p:spPr>
          <a:xfrm>
            <a:off x="524326" y="4749645"/>
            <a:ext cx="5817287" cy="4962268"/>
          </a:xfrm>
          <a:noFill/>
        </p:spPr>
        <p:txBody>
          <a:bodyPr/>
          <a:lstStyle/>
          <a:p>
            <a:pPr>
              <a:spcBef>
                <a:spcPct val="0"/>
              </a:spcBef>
            </a:pPr>
            <a:r>
              <a:rPr lang="en-GB" altLang="en-US" sz="1200" b="1" dirty="0">
                <a:latin typeface="Arial" panose="020B0604020202020204" pitchFamily="34" charset="0"/>
                <a:cs typeface="Arial" panose="020B0604020202020204" pitchFamily="34" charset="0"/>
              </a:rPr>
              <a:t>Good morning Bishops, fellow members of Synod and guests we may have here. I am pleased to present the 2020 Budget, which has been proposed by the Bishop’s Budget Committee, and approved by the Board of Finance Directors.</a:t>
            </a:r>
          </a:p>
          <a:p>
            <a:pPr>
              <a:spcBef>
                <a:spcPct val="0"/>
              </a:spcBef>
            </a:pPr>
            <a:r>
              <a:rPr lang="en-GB" altLang="en-US" sz="1200" b="1" dirty="0">
                <a:latin typeface="Arial" panose="020B0604020202020204" pitchFamily="34" charset="0"/>
                <a:cs typeface="Arial" panose="020B0604020202020204" pitchFamily="34" charset="0"/>
              </a:rPr>
              <a:t> </a:t>
            </a:r>
          </a:p>
          <a:p>
            <a:pPr>
              <a:spcBef>
                <a:spcPct val="0"/>
              </a:spcBef>
            </a:pPr>
            <a:r>
              <a:rPr lang="en-GB" altLang="en-US" sz="1200" b="1" dirty="0">
                <a:latin typeface="Arial" panose="020B0604020202020204" pitchFamily="34" charset="0"/>
                <a:cs typeface="Arial" panose="020B0604020202020204" pitchFamily="34" charset="0"/>
              </a:rPr>
              <a:t>I would like to place on record  my thanks to the colleagues on the Bishop’s Budget  Team and Budget Scrutiny Committee for their insight and guidance in preparing the budget with particular thanks to Ruth, Mila, Graeme and the Finance Team for all their hard work in bringing us the budget today.</a:t>
            </a:r>
          </a:p>
          <a:p>
            <a:pPr>
              <a:spcBef>
                <a:spcPct val="0"/>
              </a:spcBef>
            </a:pPr>
            <a:endParaRPr lang="en-GB" altLang="en-US" sz="1200" b="1" dirty="0">
              <a:latin typeface="Arial" panose="020B0604020202020204" pitchFamily="34" charset="0"/>
              <a:cs typeface="Arial" panose="020B0604020202020204" pitchFamily="34" charset="0"/>
            </a:endParaRPr>
          </a:p>
          <a:p>
            <a:pPr>
              <a:spcBef>
                <a:spcPct val="0"/>
              </a:spcBef>
            </a:pPr>
            <a:r>
              <a:rPr lang="en-GB" altLang="en-US" sz="1200" b="1" dirty="0">
                <a:latin typeface="Arial" panose="020B0604020202020204" pitchFamily="34" charset="0"/>
                <a:cs typeface="Arial" panose="020B0604020202020204" pitchFamily="34" charset="0"/>
              </a:rPr>
              <a:t>I hope that you have read the  detailed budget paper; I will only be touching on some key points and not going through the budget line by line.</a:t>
            </a:r>
          </a:p>
          <a:p>
            <a:pPr>
              <a:spcBef>
                <a:spcPct val="0"/>
              </a:spcBef>
            </a:pPr>
            <a:endParaRPr lang="en-GB" altLang="en-US" sz="1200" b="1" dirty="0">
              <a:latin typeface="Arial" panose="020B0604020202020204" pitchFamily="34" charset="0"/>
              <a:cs typeface="Arial" panose="020B0604020202020204" pitchFamily="34" charset="0"/>
            </a:endParaRPr>
          </a:p>
          <a:p>
            <a:pPr>
              <a:spcBef>
                <a:spcPct val="0"/>
              </a:spcBef>
            </a:pPr>
            <a:r>
              <a:rPr lang="en-GB" altLang="en-US" sz="1200" b="1" dirty="0">
                <a:latin typeface="Arial" panose="020B0604020202020204" pitchFamily="34" charset="0"/>
                <a:cs typeface="Arial" panose="020B0604020202020204" pitchFamily="34" charset="0"/>
              </a:rPr>
              <a:t>I have to say I always wondered what it would be like to be Chancellor of the Exchequer who in presenting a budget is telling us how they are going to spend our money !</a:t>
            </a:r>
          </a:p>
          <a:p>
            <a:pPr>
              <a:spcBef>
                <a:spcPct val="0"/>
              </a:spcBef>
            </a:pPr>
            <a:endParaRPr lang="en-GB" altLang="en-US" sz="1200" b="1" dirty="0">
              <a:latin typeface="Arial" panose="020B0604020202020204" pitchFamily="34" charset="0"/>
              <a:cs typeface="Arial" panose="020B0604020202020204" pitchFamily="34" charset="0"/>
            </a:endParaRPr>
          </a:p>
          <a:p>
            <a:r>
              <a:rPr lang="en-GB" altLang="en-US" sz="1600" b="1" dirty="0">
                <a:latin typeface="Arial" panose="020B0604020202020204" pitchFamily="34" charset="0"/>
                <a:cs typeface="Arial" panose="020B0604020202020204" pitchFamily="34" charset="0"/>
              </a:rPr>
              <a:t> </a:t>
            </a:r>
          </a:p>
          <a:p>
            <a:pPr eaLnBrk="1" hangingPunct="1"/>
            <a:endParaRPr lang="en-US" altLang="en-US" sz="1600" b="1" dirty="0">
              <a:latin typeface="Arial" panose="020B0604020202020204" pitchFamily="34" charset="0"/>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EE67101B-C38B-48D6-BD5A-F6CA90BE500D}"/>
              </a:ext>
            </a:extLst>
          </p:cNvPr>
          <p:cNvSpPr>
            <a:spLocks noGrp="1" noRot="1" noChangeAspect="1" noTextEdit="1"/>
          </p:cNvSpPr>
          <p:nvPr>
            <p:ph type="sldImg"/>
          </p:nvPr>
        </p:nvSpPr>
        <p:spPr>
          <a:ln/>
        </p:spPr>
      </p:sp>
      <p:sp>
        <p:nvSpPr>
          <p:cNvPr id="14339" name="Notes Placeholder 2">
            <a:extLst>
              <a:ext uri="{FF2B5EF4-FFF2-40B4-BE49-F238E27FC236}">
                <a16:creationId xmlns:a16="http://schemas.microsoft.com/office/drawing/2014/main" id="{D2265FF1-3F5F-4470-8F29-C3290021593A}"/>
              </a:ext>
            </a:extLst>
          </p:cNvPr>
          <p:cNvSpPr>
            <a:spLocks noGrp="1"/>
          </p:cNvSpPr>
          <p:nvPr>
            <p:ph type="body" idx="1"/>
          </p:nvPr>
        </p:nvSpPr>
        <p:spPr>
          <a:noFill/>
        </p:spPr>
        <p:txBody>
          <a:bodyPr/>
          <a:lstStyle/>
          <a:p>
            <a:pPr defTabSz="921990">
              <a:defRPr/>
            </a:pPr>
            <a:r>
              <a:rPr lang="en-GB" altLang="en-US" sz="1200" b="1" dirty="0">
                <a:latin typeface="Arial" panose="020B0604020202020204" pitchFamily="34" charset="0"/>
                <a:cs typeface="Arial" panose="020B0604020202020204" pitchFamily="34" charset="0"/>
              </a:rPr>
              <a:t>This budget is about allocating the investment required to undertake Our Shared Vision, and to underpin the Leadership and Development Strategy already agreed by Synod. In addition we had to take into account the financial implications for parishes of the change in Lower Income Community Funding from the National Church.</a:t>
            </a:r>
          </a:p>
          <a:p>
            <a:endParaRPr lang="en-GB" altLang="en-US" sz="1800" b="1" dirty="0">
              <a:latin typeface="Arial" panose="020B0604020202020204" pitchFamily="34" charset="0"/>
              <a:cs typeface="Arial" panose="020B0604020202020204" pitchFamily="34" charset="0"/>
            </a:endParaRPr>
          </a:p>
          <a:p>
            <a:endParaRPr lang="en-GB" altLang="en-US" sz="1800" b="1" dirty="0">
              <a:latin typeface="Arial" panose="020B0604020202020204" pitchFamily="34" charset="0"/>
              <a:cs typeface="Arial" panose="020B0604020202020204" pitchFamily="34" charset="0"/>
            </a:endParaRPr>
          </a:p>
          <a:p>
            <a:endParaRPr lang="en-GB" altLang="en-US" sz="1800" dirty="0">
              <a:latin typeface="Arial" panose="020B0604020202020204" pitchFamily="34" charset="0"/>
              <a:cs typeface="Arial" panose="020B0604020202020204" pitchFamily="34" charset="0"/>
            </a:endParaRPr>
          </a:p>
          <a:p>
            <a:endParaRPr lang="en-GB" altLang="en-US" sz="1200" b="1" dirty="0">
              <a:latin typeface="Arial" panose="020B0604020202020204" pitchFamily="34" charset="0"/>
              <a:cs typeface="Arial" panose="020B0604020202020204" pitchFamily="34" charset="0"/>
            </a:endParaRPr>
          </a:p>
        </p:txBody>
      </p:sp>
      <p:sp>
        <p:nvSpPr>
          <p:cNvPr id="14340" name="Slide Number Placeholder 3">
            <a:extLst>
              <a:ext uri="{FF2B5EF4-FFF2-40B4-BE49-F238E27FC236}">
                <a16:creationId xmlns:a16="http://schemas.microsoft.com/office/drawing/2014/main" id="{5EC45E95-56C3-49E8-9E79-E34129B5D2AF}"/>
              </a:ext>
            </a:extLst>
          </p:cNvPr>
          <p:cNvSpPr>
            <a:spLocks noGrp="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defRPr>
            </a:lvl1pPr>
            <a:lvl2pPr marL="747516" indent="-286522">
              <a:spcBef>
                <a:spcPct val="30000"/>
              </a:spcBef>
              <a:defRPr sz="1200">
                <a:solidFill>
                  <a:schemeClr val="tx1"/>
                </a:solidFill>
                <a:latin typeface="Times New Roman" panose="02020603050405020304" pitchFamily="18" charset="0"/>
              </a:defRPr>
            </a:lvl2pPr>
            <a:lvl3pPr marL="1150887" indent="-228897">
              <a:spcBef>
                <a:spcPct val="30000"/>
              </a:spcBef>
              <a:defRPr sz="1200">
                <a:solidFill>
                  <a:schemeClr val="tx1"/>
                </a:solidFill>
                <a:latin typeface="Times New Roman" panose="02020603050405020304" pitchFamily="18" charset="0"/>
              </a:defRPr>
            </a:lvl3pPr>
            <a:lvl4pPr marL="1611881" indent="-228897">
              <a:spcBef>
                <a:spcPct val="30000"/>
              </a:spcBef>
              <a:defRPr sz="1200">
                <a:solidFill>
                  <a:schemeClr val="tx1"/>
                </a:solidFill>
                <a:latin typeface="Times New Roman" panose="02020603050405020304" pitchFamily="18" charset="0"/>
              </a:defRPr>
            </a:lvl4pPr>
            <a:lvl5pPr marL="2072876" indent="-228897">
              <a:spcBef>
                <a:spcPct val="30000"/>
              </a:spcBef>
              <a:defRPr sz="1200">
                <a:solidFill>
                  <a:schemeClr val="tx1"/>
                </a:solidFill>
                <a:latin typeface="Times New Roman" panose="02020603050405020304" pitchFamily="18" charset="0"/>
              </a:defRPr>
            </a:lvl5pPr>
            <a:lvl6pPr marL="2533871" indent="-228897" eaLnBrk="0" fontAlgn="base" hangingPunct="0">
              <a:spcBef>
                <a:spcPct val="30000"/>
              </a:spcBef>
              <a:spcAft>
                <a:spcPct val="0"/>
              </a:spcAft>
              <a:defRPr sz="1200">
                <a:solidFill>
                  <a:schemeClr val="tx1"/>
                </a:solidFill>
                <a:latin typeface="Times New Roman" panose="02020603050405020304" pitchFamily="18" charset="0"/>
              </a:defRPr>
            </a:lvl6pPr>
            <a:lvl7pPr marL="2994866" indent="-228897" eaLnBrk="0" fontAlgn="base" hangingPunct="0">
              <a:spcBef>
                <a:spcPct val="30000"/>
              </a:spcBef>
              <a:spcAft>
                <a:spcPct val="0"/>
              </a:spcAft>
              <a:defRPr sz="1200">
                <a:solidFill>
                  <a:schemeClr val="tx1"/>
                </a:solidFill>
                <a:latin typeface="Times New Roman" panose="02020603050405020304" pitchFamily="18" charset="0"/>
              </a:defRPr>
            </a:lvl7pPr>
            <a:lvl8pPr marL="3455861" indent="-228897" eaLnBrk="0" fontAlgn="base" hangingPunct="0">
              <a:spcBef>
                <a:spcPct val="30000"/>
              </a:spcBef>
              <a:spcAft>
                <a:spcPct val="0"/>
              </a:spcAft>
              <a:defRPr sz="1200">
                <a:solidFill>
                  <a:schemeClr val="tx1"/>
                </a:solidFill>
                <a:latin typeface="Times New Roman" panose="02020603050405020304" pitchFamily="18" charset="0"/>
              </a:defRPr>
            </a:lvl8pPr>
            <a:lvl9pPr marL="3916855" indent="-228897"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AAA4FEE-676C-4C44-AD9D-C72692A70A71}" type="slidenum">
              <a:rPr lang="en-GB" altLang="en-US"/>
              <a:pPr>
                <a:spcBef>
                  <a:spcPct val="0"/>
                </a:spcBef>
              </a:pPr>
              <a:t>2</a:t>
            </a:fld>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AB6766DA-0A49-4044-BDA9-6573A84103B5}"/>
              </a:ext>
            </a:extLst>
          </p:cNvPr>
          <p:cNvSpPr>
            <a:spLocks noGrp="1" noRot="1" noChangeAspect="1" noTextEdit="1"/>
          </p:cNvSpPr>
          <p:nvPr>
            <p:ph type="sldImg"/>
          </p:nvPr>
        </p:nvSpPr>
        <p:spPr>
          <a:xfrm>
            <a:off x="893763" y="503238"/>
            <a:ext cx="4714875" cy="3535362"/>
          </a:xfrm>
          <a:ln/>
        </p:spPr>
      </p:sp>
      <p:sp>
        <p:nvSpPr>
          <p:cNvPr id="16387" name="Notes Placeholder 2">
            <a:extLst>
              <a:ext uri="{FF2B5EF4-FFF2-40B4-BE49-F238E27FC236}">
                <a16:creationId xmlns:a16="http://schemas.microsoft.com/office/drawing/2014/main" id="{DFA0B856-7A05-4B6B-96FF-13013CFC9E98}"/>
              </a:ext>
            </a:extLst>
          </p:cNvPr>
          <p:cNvSpPr>
            <a:spLocks noGrp="1"/>
          </p:cNvSpPr>
          <p:nvPr>
            <p:ph type="body" idx="1"/>
          </p:nvPr>
        </p:nvSpPr>
        <p:spPr>
          <a:xfrm>
            <a:off x="596481" y="4201302"/>
            <a:ext cx="5891045" cy="5046998"/>
          </a:xfrm>
          <a:noFill/>
        </p:spPr>
        <p:txBody>
          <a:bodyPr/>
          <a:lstStyle/>
          <a:p>
            <a:pPr defTabSz="921990">
              <a:defRPr/>
            </a:pPr>
            <a:r>
              <a:rPr lang="en-GB" altLang="en-US" sz="1200" b="1" dirty="0">
                <a:latin typeface="Arial" panose="020B0604020202020204" pitchFamily="34" charset="0"/>
                <a:cs typeface="Arial" panose="020B0604020202020204" pitchFamily="34" charset="0"/>
              </a:rPr>
              <a:t>The Budget was prepared by the Bishops Budget Team with input from the Scrutiny Committee before recommendation to the Finance Committee of the Board. </a:t>
            </a:r>
          </a:p>
          <a:p>
            <a:pPr defTabSz="921990">
              <a:defRPr/>
            </a:pPr>
            <a:endParaRPr lang="en-GB" altLang="en-US" sz="1200" b="1" dirty="0">
              <a:latin typeface="Arial" panose="020B0604020202020204" pitchFamily="34" charset="0"/>
              <a:cs typeface="Arial" panose="020B0604020202020204" pitchFamily="34" charset="0"/>
            </a:endParaRPr>
          </a:p>
        </p:txBody>
      </p:sp>
      <p:sp>
        <p:nvSpPr>
          <p:cNvPr id="16388" name="Slide Number Placeholder 3">
            <a:extLst>
              <a:ext uri="{FF2B5EF4-FFF2-40B4-BE49-F238E27FC236}">
                <a16:creationId xmlns:a16="http://schemas.microsoft.com/office/drawing/2014/main" id="{60F13E11-CB11-4637-B92E-34E44A3BD4C3}"/>
              </a:ext>
            </a:extLst>
          </p:cNvPr>
          <p:cNvSpPr>
            <a:spLocks noGrp="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9116" indent="-288122">
              <a:defRPr sz="2400">
                <a:solidFill>
                  <a:schemeClr val="tx1"/>
                </a:solidFill>
                <a:latin typeface="Times New Roman" panose="02020603050405020304" pitchFamily="18" charset="0"/>
              </a:defRPr>
            </a:lvl2pPr>
            <a:lvl3pPr marL="1152487" indent="-230497">
              <a:defRPr sz="2400">
                <a:solidFill>
                  <a:schemeClr val="tx1"/>
                </a:solidFill>
                <a:latin typeface="Times New Roman" panose="02020603050405020304" pitchFamily="18" charset="0"/>
              </a:defRPr>
            </a:lvl3pPr>
            <a:lvl4pPr marL="1613482" indent="-230497">
              <a:defRPr sz="2400">
                <a:solidFill>
                  <a:schemeClr val="tx1"/>
                </a:solidFill>
                <a:latin typeface="Times New Roman" panose="02020603050405020304" pitchFamily="18" charset="0"/>
              </a:defRPr>
            </a:lvl4pPr>
            <a:lvl5pPr marL="2074476" indent="-230497">
              <a:defRPr sz="2400">
                <a:solidFill>
                  <a:schemeClr val="tx1"/>
                </a:solidFill>
                <a:latin typeface="Times New Roman" panose="02020603050405020304" pitchFamily="18" charset="0"/>
              </a:defRPr>
            </a:lvl5pPr>
            <a:lvl6pPr marL="2535471" indent="-230497" eaLnBrk="0" fontAlgn="base" hangingPunct="0">
              <a:spcBef>
                <a:spcPct val="0"/>
              </a:spcBef>
              <a:spcAft>
                <a:spcPct val="0"/>
              </a:spcAft>
              <a:defRPr sz="2400">
                <a:solidFill>
                  <a:schemeClr val="tx1"/>
                </a:solidFill>
                <a:latin typeface="Times New Roman" panose="02020603050405020304" pitchFamily="18" charset="0"/>
              </a:defRPr>
            </a:lvl6pPr>
            <a:lvl7pPr marL="2996466" indent="-230497" eaLnBrk="0" fontAlgn="base" hangingPunct="0">
              <a:spcBef>
                <a:spcPct val="0"/>
              </a:spcBef>
              <a:spcAft>
                <a:spcPct val="0"/>
              </a:spcAft>
              <a:defRPr sz="2400">
                <a:solidFill>
                  <a:schemeClr val="tx1"/>
                </a:solidFill>
                <a:latin typeface="Times New Roman" panose="02020603050405020304" pitchFamily="18" charset="0"/>
              </a:defRPr>
            </a:lvl7pPr>
            <a:lvl8pPr marL="3457461" indent="-230497" eaLnBrk="0" fontAlgn="base" hangingPunct="0">
              <a:spcBef>
                <a:spcPct val="0"/>
              </a:spcBef>
              <a:spcAft>
                <a:spcPct val="0"/>
              </a:spcAft>
              <a:defRPr sz="2400">
                <a:solidFill>
                  <a:schemeClr val="tx1"/>
                </a:solidFill>
                <a:latin typeface="Times New Roman" panose="02020603050405020304" pitchFamily="18" charset="0"/>
              </a:defRPr>
            </a:lvl8pPr>
            <a:lvl9pPr marL="3918455" indent="-230497" eaLnBrk="0" fontAlgn="base" hangingPunct="0">
              <a:spcBef>
                <a:spcPct val="0"/>
              </a:spcBef>
              <a:spcAft>
                <a:spcPct val="0"/>
              </a:spcAft>
              <a:defRPr sz="2400">
                <a:solidFill>
                  <a:schemeClr val="tx1"/>
                </a:solidFill>
                <a:latin typeface="Times New Roman" panose="02020603050405020304" pitchFamily="18" charset="0"/>
              </a:defRPr>
            </a:lvl9pPr>
          </a:lstStyle>
          <a:p>
            <a:fld id="{594E5B04-9BCE-49D2-B29E-9A5FEDD8C8AB}" type="slidenum">
              <a:rPr lang="en-GB" altLang="en-US" sz="1200"/>
              <a:pPr/>
              <a:t>3</a:t>
            </a:fld>
            <a:endParaRPr lang="en-GB"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AB6766DA-0A49-4044-BDA9-6573A84103B5}"/>
              </a:ext>
            </a:extLst>
          </p:cNvPr>
          <p:cNvSpPr>
            <a:spLocks noGrp="1" noRot="1" noChangeAspect="1" noTextEdit="1"/>
          </p:cNvSpPr>
          <p:nvPr>
            <p:ph type="sldImg"/>
          </p:nvPr>
        </p:nvSpPr>
        <p:spPr>
          <a:xfrm>
            <a:off x="893763" y="503238"/>
            <a:ext cx="4714875" cy="3535362"/>
          </a:xfrm>
          <a:ln/>
        </p:spPr>
      </p:sp>
      <p:sp>
        <p:nvSpPr>
          <p:cNvPr id="16387" name="Notes Placeholder 2">
            <a:extLst>
              <a:ext uri="{FF2B5EF4-FFF2-40B4-BE49-F238E27FC236}">
                <a16:creationId xmlns:a16="http://schemas.microsoft.com/office/drawing/2014/main" id="{DFA0B856-7A05-4B6B-96FF-13013CFC9E98}"/>
              </a:ext>
            </a:extLst>
          </p:cNvPr>
          <p:cNvSpPr>
            <a:spLocks noGrp="1"/>
          </p:cNvSpPr>
          <p:nvPr>
            <p:ph type="body" idx="1"/>
          </p:nvPr>
        </p:nvSpPr>
        <p:spPr>
          <a:xfrm>
            <a:off x="596481" y="4201302"/>
            <a:ext cx="5891045" cy="5046998"/>
          </a:xfrm>
          <a:noFill/>
        </p:spPr>
        <p:txBody>
          <a:bodyPr/>
          <a:lstStyle/>
          <a:p>
            <a:r>
              <a:rPr lang="en-GB" altLang="en-US" sz="1200" b="1" dirty="0">
                <a:latin typeface="Arial" panose="020B0604020202020204" pitchFamily="34" charset="0"/>
                <a:cs typeface="Arial" panose="020B0604020202020204" pitchFamily="34" charset="0"/>
              </a:rPr>
              <a:t>The Finance Committee then recommended it to Trustees, which after one amendment is presented to you today. </a:t>
            </a:r>
          </a:p>
          <a:p>
            <a:endParaRPr lang="en-GB" altLang="en-US" sz="1200" b="1" dirty="0">
              <a:latin typeface="Arial" panose="020B0604020202020204" pitchFamily="34" charset="0"/>
              <a:cs typeface="Arial" panose="020B0604020202020204" pitchFamily="34" charset="0"/>
            </a:endParaRPr>
          </a:p>
          <a:p>
            <a:r>
              <a:rPr lang="en-GB" altLang="en-US" sz="1200" b="1" dirty="0">
                <a:latin typeface="Arial" panose="020B0604020202020204" pitchFamily="34" charset="0"/>
                <a:cs typeface="Arial" panose="020B0604020202020204" pitchFamily="34" charset="0"/>
              </a:rPr>
              <a:t>If you need to know more about the process……………………..  </a:t>
            </a:r>
          </a:p>
          <a:p>
            <a:endParaRPr lang="en-GB" altLang="en-US" sz="1200" b="1" dirty="0">
              <a:latin typeface="Arial" panose="020B0604020202020204" pitchFamily="34" charset="0"/>
              <a:cs typeface="Arial" panose="020B0604020202020204" pitchFamily="34" charset="0"/>
            </a:endParaRPr>
          </a:p>
          <a:p>
            <a:r>
              <a:rPr lang="en-GB" altLang="en-US" sz="1200" b="1" dirty="0">
                <a:latin typeface="Arial" panose="020B0604020202020204" pitchFamily="34" charset="0"/>
                <a:cs typeface="Arial" panose="020B0604020202020204" pitchFamily="34" charset="0"/>
              </a:rPr>
              <a:t>So what are the main budget points for 2020?</a:t>
            </a:r>
          </a:p>
        </p:txBody>
      </p:sp>
      <p:sp>
        <p:nvSpPr>
          <p:cNvPr id="16388" name="Slide Number Placeholder 3">
            <a:extLst>
              <a:ext uri="{FF2B5EF4-FFF2-40B4-BE49-F238E27FC236}">
                <a16:creationId xmlns:a16="http://schemas.microsoft.com/office/drawing/2014/main" id="{60F13E11-CB11-4637-B92E-34E44A3BD4C3}"/>
              </a:ext>
            </a:extLst>
          </p:cNvPr>
          <p:cNvSpPr>
            <a:spLocks noGrp="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9116" indent="-288122">
              <a:defRPr sz="2400">
                <a:solidFill>
                  <a:schemeClr val="tx1"/>
                </a:solidFill>
                <a:latin typeface="Times New Roman" panose="02020603050405020304" pitchFamily="18" charset="0"/>
              </a:defRPr>
            </a:lvl2pPr>
            <a:lvl3pPr marL="1152487" indent="-230497">
              <a:defRPr sz="2400">
                <a:solidFill>
                  <a:schemeClr val="tx1"/>
                </a:solidFill>
                <a:latin typeface="Times New Roman" panose="02020603050405020304" pitchFamily="18" charset="0"/>
              </a:defRPr>
            </a:lvl3pPr>
            <a:lvl4pPr marL="1613482" indent="-230497">
              <a:defRPr sz="2400">
                <a:solidFill>
                  <a:schemeClr val="tx1"/>
                </a:solidFill>
                <a:latin typeface="Times New Roman" panose="02020603050405020304" pitchFamily="18" charset="0"/>
              </a:defRPr>
            </a:lvl4pPr>
            <a:lvl5pPr marL="2074476" indent="-230497">
              <a:defRPr sz="2400">
                <a:solidFill>
                  <a:schemeClr val="tx1"/>
                </a:solidFill>
                <a:latin typeface="Times New Roman" panose="02020603050405020304" pitchFamily="18" charset="0"/>
              </a:defRPr>
            </a:lvl5pPr>
            <a:lvl6pPr marL="2535471" indent="-230497" eaLnBrk="0" fontAlgn="base" hangingPunct="0">
              <a:spcBef>
                <a:spcPct val="0"/>
              </a:spcBef>
              <a:spcAft>
                <a:spcPct val="0"/>
              </a:spcAft>
              <a:defRPr sz="2400">
                <a:solidFill>
                  <a:schemeClr val="tx1"/>
                </a:solidFill>
                <a:latin typeface="Times New Roman" panose="02020603050405020304" pitchFamily="18" charset="0"/>
              </a:defRPr>
            </a:lvl6pPr>
            <a:lvl7pPr marL="2996466" indent="-230497" eaLnBrk="0" fontAlgn="base" hangingPunct="0">
              <a:spcBef>
                <a:spcPct val="0"/>
              </a:spcBef>
              <a:spcAft>
                <a:spcPct val="0"/>
              </a:spcAft>
              <a:defRPr sz="2400">
                <a:solidFill>
                  <a:schemeClr val="tx1"/>
                </a:solidFill>
                <a:latin typeface="Times New Roman" panose="02020603050405020304" pitchFamily="18" charset="0"/>
              </a:defRPr>
            </a:lvl7pPr>
            <a:lvl8pPr marL="3457461" indent="-230497" eaLnBrk="0" fontAlgn="base" hangingPunct="0">
              <a:spcBef>
                <a:spcPct val="0"/>
              </a:spcBef>
              <a:spcAft>
                <a:spcPct val="0"/>
              </a:spcAft>
              <a:defRPr sz="2400">
                <a:solidFill>
                  <a:schemeClr val="tx1"/>
                </a:solidFill>
                <a:latin typeface="Times New Roman" panose="02020603050405020304" pitchFamily="18" charset="0"/>
              </a:defRPr>
            </a:lvl8pPr>
            <a:lvl9pPr marL="3918455" indent="-230497" eaLnBrk="0" fontAlgn="base" hangingPunct="0">
              <a:spcBef>
                <a:spcPct val="0"/>
              </a:spcBef>
              <a:spcAft>
                <a:spcPct val="0"/>
              </a:spcAft>
              <a:defRPr sz="2400">
                <a:solidFill>
                  <a:schemeClr val="tx1"/>
                </a:solidFill>
                <a:latin typeface="Times New Roman" panose="02020603050405020304" pitchFamily="18" charset="0"/>
              </a:defRPr>
            </a:lvl9pPr>
          </a:lstStyle>
          <a:p>
            <a:fld id="{594E5B04-9BCE-49D2-B29E-9A5FEDD8C8AB}" type="slidenum">
              <a:rPr lang="en-GB" altLang="en-US" sz="1200"/>
              <a:pPr/>
              <a:t>4</a:t>
            </a:fld>
            <a:endParaRPr lang="en-GB" altLang="en-US" sz="1200"/>
          </a:p>
        </p:txBody>
      </p:sp>
    </p:spTree>
    <p:extLst>
      <p:ext uri="{BB962C8B-B14F-4D97-AF65-F5344CB8AC3E}">
        <p14:creationId xmlns:p14="http://schemas.microsoft.com/office/powerpoint/2010/main" val="9622568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7EE3EC3C-70F9-4E7E-A177-645CB374CDAA}"/>
              </a:ext>
            </a:extLst>
          </p:cNvPr>
          <p:cNvSpPr>
            <a:spLocks noGrp="1" noRot="1" noChangeAspect="1" noTextEdit="1"/>
          </p:cNvSpPr>
          <p:nvPr>
            <p:ph type="sldImg"/>
          </p:nvPr>
        </p:nvSpPr>
        <p:spPr>
          <a:xfrm>
            <a:off x="893763" y="793750"/>
            <a:ext cx="4999037" cy="3748088"/>
          </a:xfrm>
          <a:ln/>
        </p:spPr>
      </p:sp>
      <p:sp>
        <p:nvSpPr>
          <p:cNvPr id="17411" name="Notes Placeholder 2">
            <a:extLst>
              <a:ext uri="{FF2B5EF4-FFF2-40B4-BE49-F238E27FC236}">
                <a16:creationId xmlns:a16="http://schemas.microsoft.com/office/drawing/2014/main" id="{E9B343C7-1B07-4308-A3BC-3D8F6DADB4F9}"/>
              </a:ext>
            </a:extLst>
          </p:cNvPr>
          <p:cNvSpPr>
            <a:spLocks noGrp="1"/>
          </p:cNvSpPr>
          <p:nvPr>
            <p:ph type="body" idx="1"/>
          </p:nvPr>
        </p:nvSpPr>
        <p:spPr>
          <a:xfrm>
            <a:off x="524326" y="4490662"/>
            <a:ext cx="5745132" cy="5221252"/>
          </a:xfrm>
          <a:noFill/>
        </p:spPr>
        <p:txBody>
          <a:bodyPr/>
          <a:lstStyle/>
          <a:p>
            <a:pPr defTabSz="921990">
              <a:defRPr/>
            </a:pPr>
            <a:r>
              <a:rPr lang="en-GB" altLang="en-US" sz="1200" b="1" dirty="0">
                <a:latin typeface="Arial" panose="020B0604020202020204" pitchFamily="34" charset="0"/>
                <a:cs typeface="Arial" panose="020B0604020202020204" pitchFamily="34" charset="0"/>
              </a:rPr>
              <a:t>1) Lower Incomes Community Funding agreed at the July Synod would now go to the appropriate parishes resulting in an increase in Parish Share, limited to 3%, in 2020.  </a:t>
            </a:r>
          </a:p>
          <a:p>
            <a:endParaRPr lang="en-GB" altLang="en-US" sz="1200" b="1" dirty="0">
              <a:latin typeface="Arial" panose="020B0604020202020204" pitchFamily="34" charset="0"/>
              <a:cs typeface="Arial" panose="020B0604020202020204" pitchFamily="34" charset="0"/>
            </a:endParaRPr>
          </a:p>
          <a:p>
            <a:r>
              <a:rPr lang="en-GB" altLang="en-US" sz="1200" b="1" dirty="0">
                <a:latin typeface="Arial" panose="020B0604020202020204" pitchFamily="34" charset="0"/>
                <a:cs typeface="Arial" panose="020B0604020202020204" pitchFamily="34" charset="0"/>
              </a:rPr>
              <a:t>2)  The Directors are recommending the use of some £930k of reserves to reduce the increase to parishes. The global increase in Parish Share Request held at 3% will use a further £2.2 million in reserves.</a:t>
            </a:r>
          </a:p>
          <a:p>
            <a:endParaRPr lang="en-GB" altLang="en-US" sz="1200" b="1" dirty="0">
              <a:latin typeface="Arial" panose="020B0604020202020204" pitchFamily="34" charset="0"/>
              <a:cs typeface="Arial" panose="020B0604020202020204" pitchFamily="34" charset="0"/>
            </a:endParaRPr>
          </a:p>
          <a:p>
            <a:endParaRPr lang="en-GB" altLang="en-US" sz="1600" b="1" dirty="0">
              <a:latin typeface="Arial" panose="020B0604020202020204" pitchFamily="34" charset="0"/>
              <a:cs typeface="Arial" panose="020B0604020202020204" pitchFamily="34" charset="0"/>
            </a:endParaRPr>
          </a:p>
        </p:txBody>
      </p:sp>
      <p:sp>
        <p:nvSpPr>
          <p:cNvPr id="17412" name="Slide Number Placeholder 3">
            <a:extLst>
              <a:ext uri="{FF2B5EF4-FFF2-40B4-BE49-F238E27FC236}">
                <a16:creationId xmlns:a16="http://schemas.microsoft.com/office/drawing/2014/main" id="{B2EA73E2-7D5F-440E-AD62-49E221D50BA6}"/>
              </a:ext>
            </a:extLst>
          </p:cNvPr>
          <p:cNvSpPr>
            <a:spLocks noGrp="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9116" indent="-288122">
              <a:defRPr sz="2400">
                <a:solidFill>
                  <a:schemeClr val="tx1"/>
                </a:solidFill>
                <a:latin typeface="Times New Roman" panose="02020603050405020304" pitchFamily="18" charset="0"/>
              </a:defRPr>
            </a:lvl2pPr>
            <a:lvl3pPr marL="1152487" indent="-230497">
              <a:defRPr sz="2400">
                <a:solidFill>
                  <a:schemeClr val="tx1"/>
                </a:solidFill>
                <a:latin typeface="Times New Roman" panose="02020603050405020304" pitchFamily="18" charset="0"/>
              </a:defRPr>
            </a:lvl3pPr>
            <a:lvl4pPr marL="1613482" indent="-230497">
              <a:defRPr sz="2400">
                <a:solidFill>
                  <a:schemeClr val="tx1"/>
                </a:solidFill>
                <a:latin typeface="Times New Roman" panose="02020603050405020304" pitchFamily="18" charset="0"/>
              </a:defRPr>
            </a:lvl4pPr>
            <a:lvl5pPr marL="2074476" indent="-230497">
              <a:defRPr sz="2400">
                <a:solidFill>
                  <a:schemeClr val="tx1"/>
                </a:solidFill>
                <a:latin typeface="Times New Roman" panose="02020603050405020304" pitchFamily="18" charset="0"/>
              </a:defRPr>
            </a:lvl5pPr>
            <a:lvl6pPr marL="2535471" indent="-230497" eaLnBrk="0" fontAlgn="base" hangingPunct="0">
              <a:spcBef>
                <a:spcPct val="0"/>
              </a:spcBef>
              <a:spcAft>
                <a:spcPct val="0"/>
              </a:spcAft>
              <a:defRPr sz="2400">
                <a:solidFill>
                  <a:schemeClr val="tx1"/>
                </a:solidFill>
                <a:latin typeface="Times New Roman" panose="02020603050405020304" pitchFamily="18" charset="0"/>
              </a:defRPr>
            </a:lvl6pPr>
            <a:lvl7pPr marL="2996466" indent="-230497" eaLnBrk="0" fontAlgn="base" hangingPunct="0">
              <a:spcBef>
                <a:spcPct val="0"/>
              </a:spcBef>
              <a:spcAft>
                <a:spcPct val="0"/>
              </a:spcAft>
              <a:defRPr sz="2400">
                <a:solidFill>
                  <a:schemeClr val="tx1"/>
                </a:solidFill>
                <a:latin typeface="Times New Roman" panose="02020603050405020304" pitchFamily="18" charset="0"/>
              </a:defRPr>
            </a:lvl7pPr>
            <a:lvl8pPr marL="3457461" indent="-230497" eaLnBrk="0" fontAlgn="base" hangingPunct="0">
              <a:spcBef>
                <a:spcPct val="0"/>
              </a:spcBef>
              <a:spcAft>
                <a:spcPct val="0"/>
              </a:spcAft>
              <a:defRPr sz="2400">
                <a:solidFill>
                  <a:schemeClr val="tx1"/>
                </a:solidFill>
                <a:latin typeface="Times New Roman" panose="02020603050405020304" pitchFamily="18" charset="0"/>
              </a:defRPr>
            </a:lvl8pPr>
            <a:lvl9pPr marL="3918455" indent="-230497" eaLnBrk="0" fontAlgn="base" hangingPunct="0">
              <a:spcBef>
                <a:spcPct val="0"/>
              </a:spcBef>
              <a:spcAft>
                <a:spcPct val="0"/>
              </a:spcAft>
              <a:defRPr sz="2400">
                <a:solidFill>
                  <a:schemeClr val="tx1"/>
                </a:solidFill>
                <a:latin typeface="Times New Roman" panose="02020603050405020304" pitchFamily="18" charset="0"/>
              </a:defRPr>
            </a:lvl9pPr>
          </a:lstStyle>
          <a:p>
            <a:fld id="{672F00BF-3478-41DA-AD9F-6361B586CC90}" type="slidenum">
              <a:rPr lang="en-GB" altLang="en-US" sz="1200"/>
              <a:pPr/>
              <a:t>5</a:t>
            </a:fld>
            <a:endParaRPr lang="en-GB"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DB418B51-8538-4D50-A552-E7E8A3991A1F}"/>
              </a:ext>
            </a:extLst>
          </p:cNvPr>
          <p:cNvSpPr>
            <a:spLocks noGrp="1" noRot="1" noChangeAspect="1" noTextEdit="1"/>
          </p:cNvSpPr>
          <p:nvPr>
            <p:ph type="sldImg"/>
          </p:nvPr>
        </p:nvSpPr>
        <p:spPr>
          <a:xfrm>
            <a:off x="1468438" y="749300"/>
            <a:ext cx="3929062" cy="2946400"/>
          </a:xfrm>
          <a:ln/>
        </p:spPr>
      </p:sp>
      <p:sp>
        <p:nvSpPr>
          <p:cNvPr id="18435" name="Notes Placeholder 2">
            <a:extLst>
              <a:ext uri="{FF2B5EF4-FFF2-40B4-BE49-F238E27FC236}">
                <a16:creationId xmlns:a16="http://schemas.microsoft.com/office/drawing/2014/main" id="{E3A5ED9E-AFC0-4DBC-95A3-FB38000795D9}"/>
              </a:ext>
            </a:extLst>
          </p:cNvPr>
          <p:cNvSpPr>
            <a:spLocks noGrp="1"/>
          </p:cNvSpPr>
          <p:nvPr>
            <p:ph type="body" idx="1"/>
          </p:nvPr>
        </p:nvSpPr>
        <p:spPr>
          <a:xfrm>
            <a:off x="450569" y="4055824"/>
            <a:ext cx="6036958" cy="5512210"/>
          </a:xfrm>
          <a:noFill/>
        </p:spPr>
        <p:txBody>
          <a:bodyPr/>
          <a:lstStyle/>
          <a:p>
            <a:pPr defTabSz="921990">
              <a:defRPr/>
            </a:pPr>
            <a:r>
              <a:rPr lang="en-GB" altLang="en-US" sz="1600" b="1" dirty="0">
                <a:solidFill>
                  <a:srgbClr val="000000"/>
                </a:solidFill>
                <a:latin typeface="Arial" panose="020B0604020202020204" pitchFamily="34" charset="0"/>
                <a:cs typeface="Arial" panose="020B0604020202020204" pitchFamily="34" charset="0"/>
              </a:rPr>
              <a:t>7) We know that stipendiary clergy housing is important and have maintained the property budget for this year including a provision of £100,000 for new kitchens and bathrooms.</a:t>
            </a:r>
            <a:endParaRPr lang="en-GB" altLang="en-US" sz="1600" b="1" strike="dblStrike" baseline="0" dirty="0">
              <a:latin typeface="Arial" panose="020B0604020202020204" pitchFamily="34" charset="0"/>
              <a:cs typeface="Arial" panose="020B0604020202020204" pitchFamily="34" charset="0"/>
            </a:endParaRPr>
          </a:p>
          <a:p>
            <a:endParaRPr lang="en-GB" altLang="en-US" sz="1600" b="1" dirty="0">
              <a:latin typeface="Arial" panose="020B0604020202020204" pitchFamily="34" charset="0"/>
              <a:cs typeface="Arial" panose="020B0604020202020204" pitchFamily="34" charset="0"/>
            </a:endParaRPr>
          </a:p>
          <a:p>
            <a:r>
              <a:rPr lang="en-GB" altLang="en-US" sz="1600" b="1" dirty="0">
                <a:latin typeface="Arial" panose="020B0604020202020204" pitchFamily="34" charset="0"/>
                <a:cs typeface="Arial" panose="020B0604020202020204" pitchFamily="34" charset="0"/>
              </a:rPr>
              <a:t>8) Vacancies will continue to be budgeted centrally.  This means all parishes benefit every year from the vacancies rather than having a reduction in share when they are in vacancy.  The expected level of vacancies has </a:t>
            </a:r>
            <a:r>
              <a:rPr lang="en-GB" altLang="en-US" sz="1600" b="1" baseline="0" dirty="0">
                <a:solidFill>
                  <a:srgbClr val="FF0000"/>
                </a:solidFill>
                <a:latin typeface="Arial" panose="020B0604020202020204" pitchFamily="34" charset="0"/>
                <a:cs typeface="Arial" panose="020B0604020202020204" pitchFamily="34" charset="0"/>
              </a:rPr>
              <a:t>remained</a:t>
            </a:r>
            <a:r>
              <a:rPr lang="en-GB" altLang="en-US" sz="1600" b="1" dirty="0">
                <a:latin typeface="Arial" panose="020B0604020202020204" pitchFamily="34" charset="0"/>
                <a:cs typeface="Arial" panose="020B0604020202020204" pitchFamily="34" charset="0"/>
              </a:rPr>
              <a:t> at 14 this year.</a:t>
            </a:r>
          </a:p>
          <a:p>
            <a:endParaRPr lang="en-GB" altLang="en-US" sz="1600" b="1" dirty="0">
              <a:latin typeface="Arial" panose="020B0604020202020204" pitchFamily="34" charset="0"/>
              <a:cs typeface="Arial" panose="020B0604020202020204" pitchFamily="34" charset="0"/>
            </a:endParaRPr>
          </a:p>
          <a:p>
            <a:r>
              <a:rPr lang="en-GB" altLang="en-US" sz="1600" b="1" dirty="0">
                <a:latin typeface="Arial" panose="020B0604020202020204" pitchFamily="34" charset="0"/>
                <a:cs typeface="Arial" panose="020B0604020202020204" pitchFamily="34" charset="0"/>
              </a:rPr>
              <a:t>9) </a:t>
            </a:r>
            <a:r>
              <a:rPr lang="en-GB" altLang="en-US" sz="1800" b="1" dirty="0">
                <a:latin typeface="Arial" panose="020B0604020202020204" pitchFamily="34" charset="0"/>
                <a:cs typeface="Arial" panose="020B0604020202020204" pitchFamily="34" charset="0"/>
              </a:rPr>
              <a:t>As with last year the main areas of challenge is the Share collection rate which if it continues at 89% will result in a further decrease in free reserves of some £330k  making a total of some £1.3m from reserves in 2020. </a:t>
            </a:r>
          </a:p>
          <a:p>
            <a:r>
              <a:rPr lang="en-GB" altLang="en-US" sz="1800" b="1" dirty="0">
                <a:latin typeface="Arial" panose="020B0604020202020204" pitchFamily="34" charset="0"/>
                <a:cs typeface="Arial" panose="020B0604020202020204" pitchFamily="34" charset="0"/>
              </a:rPr>
              <a:t>Too many parishes fail to pay their parish share and there is still a significant number who refuse to meaningfully engage in reviewing their finances. We see parishes with reserves who continually have arrears and apparently do not think it necessary to pay their share. This of course places a larger burden on the majority of our parishes, many who struggle financially, who faithfully pay their share which of course in the main goes to support our stipendiary clergy. I have heard the argument that our central admin costs are too high and that we pay too much to the National Church so it is worth noting that non parish support central costs are 4% and that we are receiving substantial funds from the National Church to support ministry on our Outer Estates and the Preston Minster initiative.</a:t>
            </a:r>
          </a:p>
          <a:p>
            <a:endParaRPr lang="en-GB" altLang="en-US" sz="1800" b="1" dirty="0">
              <a:latin typeface="Arial" panose="020B0604020202020204" pitchFamily="34" charset="0"/>
              <a:cs typeface="Arial" panose="020B0604020202020204" pitchFamily="34" charset="0"/>
            </a:endParaRPr>
          </a:p>
          <a:p>
            <a:pPr defTabSz="921990">
              <a:defRPr/>
            </a:pPr>
            <a:r>
              <a:rPr lang="en-GB" altLang="en-US" sz="1800" b="1" dirty="0">
                <a:latin typeface="Arial" panose="020B0604020202020204" pitchFamily="34" charset="0"/>
                <a:cs typeface="Arial" panose="020B0604020202020204" pitchFamily="34" charset="0"/>
              </a:rPr>
              <a:t> </a:t>
            </a:r>
          </a:p>
          <a:p>
            <a:endParaRPr lang="en-GB" altLang="en-US" dirty="0"/>
          </a:p>
        </p:txBody>
      </p:sp>
      <p:sp>
        <p:nvSpPr>
          <p:cNvPr id="18436" name="Slide Number Placeholder 3">
            <a:extLst>
              <a:ext uri="{FF2B5EF4-FFF2-40B4-BE49-F238E27FC236}">
                <a16:creationId xmlns:a16="http://schemas.microsoft.com/office/drawing/2014/main" id="{63AF524F-18A8-4FAC-B4D1-51C536B162E4}"/>
              </a:ext>
            </a:extLst>
          </p:cNvPr>
          <p:cNvSpPr>
            <a:spLocks noGrp="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9116" indent="-288122">
              <a:defRPr sz="2400">
                <a:solidFill>
                  <a:schemeClr val="tx1"/>
                </a:solidFill>
                <a:latin typeface="Times New Roman" panose="02020603050405020304" pitchFamily="18" charset="0"/>
              </a:defRPr>
            </a:lvl2pPr>
            <a:lvl3pPr marL="1152487" indent="-230497">
              <a:defRPr sz="2400">
                <a:solidFill>
                  <a:schemeClr val="tx1"/>
                </a:solidFill>
                <a:latin typeface="Times New Roman" panose="02020603050405020304" pitchFamily="18" charset="0"/>
              </a:defRPr>
            </a:lvl3pPr>
            <a:lvl4pPr marL="1613482" indent="-230497">
              <a:defRPr sz="2400">
                <a:solidFill>
                  <a:schemeClr val="tx1"/>
                </a:solidFill>
                <a:latin typeface="Times New Roman" panose="02020603050405020304" pitchFamily="18" charset="0"/>
              </a:defRPr>
            </a:lvl4pPr>
            <a:lvl5pPr marL="2074476" indent="-230497">
              <a:defRPr sz="2400">
                <a:solidFill>
                  <a:schemeClr val="tx1"/>
                </a:solidFill>
                <a:latin typeface="Times New Roman" panose="02020603050405020304" pitchFamily="18" charset="0"/>
              </a:defRPr>
            </a:lvl5pPr>
            <a:lvl6pPr marL="2535471" indent="-230497" eaLnBrk="0" fontAlgn="base" hangingPunct="0">
              <a:spcBef>
                <a:spcPct val="0"/>
              </a:spcBef>
              <a:spcAft>
                <a:spcPct val="0"/>
              </a:spcAft>
              <a:defRPr sz="2400">
                <a:solidFill>
                  <a:schemeClr val="tx1"/>
                </a:solidFill>
                <a:latin typeface="Times New Roman" panose="02020603050405020304" pitchFamily="18" charset="0"/>
              </a:defRPr>
            </a:lvl6pPr>
            <a:lvl7pPr marL="2996466" indent="-230497" eaLnBrk="0" fontAlgn="base" hangingPunct="0">
              <a:spcBef>
                <a:spcPct val="0"/>
              </a:spcBef>
              <a:spcAft>
                <a:spcPct val="0"/>
              </a:spcAft>
              <a:defRPr sz="2400">
                <a:solidFill>
                  <a:schemeClr val="tx1"/>
                </a:solidFill>
                <a:latin typeface="Times New Roman" panose="02020603050405020304" pitchFamily="18" charset="0"/>
              </a:defRPr>
            </a:lvl7pPr>
            <a:lvl8pPr marL="3457461" indent="-230497" eaLnBrk="0" fontAlgn="base" hangingPunct="0">
              <a:spcBef>
                <a:spcPct val="0"/>
              </a:spcBef>
              <a:spcAft>
                <a:spcPct val="0"/>
              </a:spcAft>
              <a:defRPr sz="2400">
                <a:solidFill>
                  <a:schemeClr val="tx1"/>
                </a:solidFill>
                <a:latin typeface="Times New Roman" panose="02020603050405020304" pitchFamily="18" charset="0"/>
              </a:defRPr>
            </a:lvl8pPr>
            <a:lvl9pPr marL="3918455" indent="-230497" eaLnBrk="0" fontAlgn="base" hangingPunct="0">
              <a:spcBef>
                <a:spcPct val="0"/>
              </a:spcBef>
              <a:spcAft>
                <a:spcPct val="0"/>
              </a:spcAft>
              <a:defRPr sz="2400">
                <a:solidFill>
                  <a:schemeClr val="tx1"/>
                </a:solidFill>
                <a:latin typeface="Times New Roman" panose="02020603050405020304" pitchFamily="18" charset="0"/>
              </a:defRPr>
            </a:lvl9pPr>
          </a:lstStyle>
          <a:p>
            <a:fld id="{C9941FBE-7BFE-4931-91C8-BBE791357C06}" type="slidenum">
              <a:rPr lang="en-GB" altLang="en-US" sz="1200"/>
              <a:pPr/>
              <a:t>6</a:t>
            </a:fld>
            <a:endParaRPr lang="en-GB"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DB418B51-8538-4D50-A552-E7E8A3991A1F}"/>
              </a:ext>
            </a:extLst>
          </p:cNvPr>
          <p:cNvSpPr>
            <a:spLocks noGrp="1" noRot="1" noChangeAspect="1" noTextEdit="1"/>
          </p:cNvSpPr>
          <p:nvPr>
            <p:ph type="sldImg"/>
          </p:nvPr>
        </p:nvSpPr>
        <p:spPr>
          <a:xfrm>
            <a:off x="1468438" y="749300"/>
            <a:ext cx="3929062" cy="2946400"/>
          </a:xfrm>
          <a:ln/>
        </p:spPr>
      </p:sp>
      <p:sp>
        <p:nvSpPr>
          <p:cNvPr id="18435" name="Notes Placeholder 2">
            <a:extLst>
              <a:ext uri="{FF2B5EF4-FFF2-40B4-BE49-F238E27FC236}">
                <a16:creationId xmlns:a16="http://schemas.microsoft.com/office/drawing/2014/main" id="{E3A5ED9E-AFC0-4DBC-95A3-FB38000795D9}"/>
              </a:ext>
            </a:extLst>
          </p:cNvPr>
          <p:cNvSpPr>
            <a:spLocks noGrp="1"/>
          </p:cNvSpPr>
          <p:nvPr>
            <p:ph type="body" idx="1"/>
          </p:nvPr>
        </p:nvSpPr>
        <p:spPr>
          <a:xfrm>
            <a:off x="450569" y="4055824"/>
            <a:ext cx="6036958" cy="5512210"/>
          </a:xfrm>
          <a:noFill/>
        </p:spPr>
        <p:txBody>
          <a:bodyPr/>
          <a:lstStyle/>
          <a:p>
            <a:pPr defTabSz="921990">
              <a:defRPr/>
            </a:pPr>
            <a:r>
              <a:rPr lang="en-GB" altLang="en-US" sz="1600" b="1" dirty="0">
                <a:solidFill>
                  <a:srgbClr val="000000"/>
                </a:solidFill>
                <a:latin typeface="Arial" panose="020B0604020202020204" pitchFamily="34" charset="0"/>
                <a:cs typeface="Arial" panose="020B0604020202020204" pitchFamily="34" charset="0"/>
              </a:rPr>
              <a:t>10) This budget and our projections for the next 4 years support the maintenance of our stipendiary numbers in the future</a:t>
            </a:r>
          </a:p>
          <a:p>
            <a:pPr defTabSz="921990">
              <a:defRPr/>
            </a:pPr>
            <a:endParaRPr lang="en-GB" altLang="en-US" sz="1600" b="1" dirty="0">
              <a:solidFill>
                <a:srgbClr val="000000"/>
              </a:solidFill>
              <a:latin typeface="Arial" panose="020B0604020202020204" pitchFamily="34" charset="0"/>
              <a:cs typeface="Arial" panose="020B0604020202020204" pitchFamily="34" charset="0"/>
            </a:endParaRPr>
          </a:p>
          <a:p>
            <a:pPr defTabSz="921990">
              <a:defRPr/>
            </a:pPr>
            <a:r>
              <a:rPr lang="en-GB" altLang="en-US" sz="1600" b="1" dirty="0">
                <a:solidFill>
                  <a:srgbClr val="000000"/>
                </a:solidFill>
                <a:latin typeface="Arial" panose="020B0604020202020204" pitchFamily="34" charset="0"/>
                <a:cs typeface="Arial" panose="020B0604020202020204" pitchFamily="34" charset="0"/>
              </a:rPr>
              <a:t>11) Given pressure on Parish Finances, Directors are recommending a limit to the global parish share increase to 3% for 2021 and 2022 at a cost of some £3.1m, which could rise to £4.1 if the parish share collection rate does not increase from the current 89%.</a:t>
            </a:r>
            <a:endParaRPr lang="en-GB" altLang="en-US" sz="1600" b="1" dirty="0">
              <a:latin typeface="Arial" panose="020B0604020202020204" pitchFamily="34" charset="0"/>
              <a:cs typeface="Arial" panose="020B0604020202020204" pitchFamily="34" charset="0"/>
            </a:endParaRPr>
          </a:p>
          <a:p>
            <a:endParaRPr lang="en-GB" altLang="en-US" sz="1600" b="1" dirty="0">
              <a:latin typeface="Arial" panose="020B0604020202020204" pitchFamily="34" charset="0"/>
              <a:cs typeface="Arial" panose="020B0604020202020204" pitchFamily="34" charset="0"/>
            </a:endParaRPr>
          </a:p>
          <a:p>
            <a:r>
              <a:rPr lang="en-GB" altLang="en-US" sz="1600" b="1" dirty="0">
                <a:latin typeface="Arial" panose="020B0604020202020204" pitchFamily="34" charset="0"/>
                <a:cs typeface="Arial" panose="020B0604020202020204" pitchFamily="34" charset="0"/>
              </a:rPr>
              <a:t>11) We do have a process for helping parishes who are struggling financially and I can but urge any parish in that position to engage with us as soon as they feel they will have a problem meeting their parish share.</a:t>
            </a:r>
          </a:p>
          <a:p>
            <a:endParaRPr lang="en-GB" altLang="en-US" sz="1600" b="1" dirty="0">
              <a:latin typeface="Arial" panose="020B0604020202020204" pitchFamily="34" charset="0"/>
              <a:cs typeface="Arial" panose="020B0604020202020204" pitchFamily="34" charset="0"/>
            </a:endParaRPr>
          </a:p>
          <a:p>
            <a:endParaRPr lang="en-GB" altLang="en-US" dirty="0"/>
          </a:p>
        </p:txBody>
      </p:sp>
      <p:sp>
        <p:nvSpPr>
          <p:cNvPr id="18436" name="Slide Number Placeholder 3">
            <a:extLst>
              <a:ext uri="{FF2B5EF4-FFF2-40B4-BE49-F238E27FC236}">
                <a16:creationId xmlns:a16="http://schemas.microsoft.com/office/drawing/2014/main" id="{63AF524F-18A8-4FAC-B4D1-51C536B162E4}"/>
              </a:ext>
            </a:extLst>
          </p:cNvPr>
          <p:cNvSpPr>
            <a:spLocks noGrp="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9116" indent="-288122">
              <a:defRPr sz="2400">
                <a:solidFill>
                  <a:schemeClr val="tx1"/>
                </a:solidFill>
                <a:latin typeface="Times New Roman" panose="02020603050405020304" pitchFamily="18" charset="0"/>
              </a:defRPr>
            </a:lvl2pPr>
            <a:lvl3pPr marL="1152487" indent="-230497">
              <a:defRPr sz="2400">
                <a:solidFill>
                  <a:schemeClr val="tx1"/>
                </a:solidFill>
                <a:latin typeface="Times New Roman" panose="02020603050405020304" pitchFamily="18" charset="0"/>
              </a:defRPr>
            </a:lvl3pPr>
            <a:lvl4pPr marL="1613482" indent="-230497">
              <a:defRPr sz="2400">
                <a:solidFill>
                  <a:schemeClr val="tx1"/>
                </a:solidFill>
                <a:latin typeface="Times New Roman" panose="02020603050405020304" pitchFamily="18" charset="0"/>
              </a:defRPr>
            </a:lvl4pPr>
            <a:lvl5pPr marL="2074476" indent="-230497">
              <a:defRPr sz="2400">
                <a:solidFill>
                  <a:schemeClr val="tx1"/>
                </a:solidFill>
                <a:latin typeface="Times New Roman" panose="02020603050405020304" pitchFamily="18" charset="0"/>
              </a:defRPr>
            </a:lvl5pPr>
            <a:lvl6pPr marL="2535471" indent="-230497" eaLnBrk="0" fontAlgn="base" hangingPunct="0">
              <a:spcBef>
                <a:spcPct val="0"/>
              </a:spcBef>
              <a:spcAft>
                <a:spcPct val="0"/>
              </a:spcAft>
              <a:defRPr sz="2400">
                <a:solidFill>
                  <a:schemeClr val="tx1"/>
                </a:solidFill>
                <a:latin typeface="Times New Roman" panose="02020603050405020304" pitchFamily="18" charset="0"/>
              </a:defRPr>
            </a:lvl6pPr>
            <a:lvl7pPr marL="2996466" indent="-230497" eaLnBrk="0" fontAlgn="base" hangingPunct="0">
              <a:spcBef>
                <a:spcPct val="0"/>
              </a:spcBef>
              <a:spcAft>
                <a:spcPct val="0"/>
              </a:spcAft>
              <a:defRPr sz="2400">
                <a:solidFill>
                  <a:schemeClr val="tx1"/>
                </a:solidFill>
                <a:latin typeface="Times New Roman" panose="02020603050405020304" pitchFamily="18" charset="0"/>
              </a:defRPr>
            </a:lvl7pPr>
            <a:lvl8pPr marL="3457461" indent="-230497" eaLnBrk="0" fontAlgn="base" hangingPunct="0">
              <a:spcBef>
                <a:spcPct val="0"/>
              </a:spcBef>
              <a:spcAft>
                <a:spcPct val="0"/>
              </a:spcAft>
              <a:defRPr sz="2400">
                <a:solidFill>
                  <a:schemeClr val="tx1"/>
                </a:solidFill>
                <a:latin typeface="Times New Roman" panose="02020603050405020304" pitchFamily="18" charset="0"/>
              </a:defRPr>
            </a:lvl8pPr>
            <a:lvl9pPr marL="3918455" indent="-230497" eaLnBrk="0" fontAlgn="base" hangingPunct="0">
              <a:spcBef>
                <a:spcPct val="0"/>
              </a:spcBef>
              <a:spcAft>
                <a:spcPct val="0"/>
              </a:spcAft>
              <a:defRPr sz="2400">
                <a:solidFill>
                  <a:schemeClr val="tx1"/>
                </a:solidFill>
                <a:latin typeface="Times New Roman" panose="02020603050405020304" pitchFamily="18" charset="0"/>
              </a:defRPr>
            </a:lvl9pPr>
          </a:lstStyle>
          <a:p>
            <a:fld id="{C9941FBE-7BFE-4931-91C8-BBE791357C06}" type="slidenum">
              <a:rPr lang="en-GB" altLang="en-US" sz="1200"/>
              <a:pPr/>
              <a:t>7</a:t>
            </a:fld>
            <a:endParaRPr lang="en-GB" altLang="en-US" sz="1200"/>
          </a:p>
        </p:txBody>
      </p:sp>
    </p:spTree>
    <p:extLst>
      <p:ext uri="{BB962C8B-B14F-4D97-AF65-F5344CB8AC3E}">
        <p14:creationId xmlns:p14="http://schemas.microsoft.com/office/powerpoint/2010/main" val="37590892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EE67101B-C38B-48D6-BD5A-F6CA90BE500D}"/>
              </a:ext>
            </a:extLst>
          </p:cNvPr>
          <p:cNvSpPr>
            <a:spLocks noGrp="1" noRot="1" noChangeAspect="1" noTextEdit="1"/>
          </p:cNvSpPr>
          <p:nvPr>
            <p:ph type="sldImg"/>
          </p:nvPr>
        </p:nvSpPr>
        <p:spPr>
          <a:ln/>
        </p:spPr>
      </p:sp>
      <p:sp>
        <p:nvSpPr>
          <p:cNvPr id="14339" name="Notes Placeholder 2">
            <a:extLst>
              <a:ext uri="{FF2B5EF4-FFF2-40B4-BE49-F238E27FC236}">
                <a16:creationId xmlns:a16="http://schemas.microsoft.com/office/drawing/2014/main" id="{D2265FF1-3F5F-4470-8F29-C3290021593A}"/>
              </a:ext>
            </a:extLst>
          </p:cNvPr>
          <p:cNvSpPr>
            <a:spLocks noGrp="1"/>
          </p:cNvSpPr>
          <p:nvPr>
            <p:ph type="body" idx="1"/>
          </p:nvPr>
        </p:nvSpPr>
        <p:spPr>
          <a:noFill/>
        </p:spPr>
        <p:txBody>
          <a:bodyPr/>
          <a:lstStyle/>
          <a:p>
            <a:r>
              <a:rPr lang="en-GB" altLang="en-US" sz="1200" b="1" dirty="0">
                <a:latin typeface="Arial" panose="020B0604020202020204" pitchFamily="34" charset="0"/>
                <a:cs typeface="Arial" panose="020B0604020202020204" pitchFamily="34" charset="0"/>
              </a:rPr>
              <a:t>However I don’t want to leave you on a negative note. </a:t>
            </a:r>
          </a:p>
          <a:p>
            <a:r>
              <a:rPr lang="en-GB" altLang="en-US" sz="1200" b="1" dirty="0">
                <a:latin typeface="Arial" panose="020B0604020202020204" pitchFamily="34" charset="0"/>
                <a:cs typeface="Arial" panose="020B0604020202020204" pitchFamily="34" charset="0"/>
              </a:rPr>
              <a:t>This budget clearly demonstrates the Directors trust in God’s vision for our Diocese, and His desire to win Lancashire for Jesus, but we cannot do it alone, God wants us all involved. We are currently planning as to how we can get our message to all our regular members of our congregations not just to Treasurers and PCCs wonderful as you all are, all suggestions welcome. However can I ask you to think about what we can do individually to further Vision 2026, support our Leadership and Development Strategy and yes look responsibly at our own giving and the contribution from our parishes. Is paying our parish share a priority?. </a:t>
            </a:r>
          </a:p>
          <a:p>
            <a:r>
              <a:rPr lang="en-GB" altLang="en-US" sz="1200" b="1" dirty="0">
                <a:latin typeface="Arial" panose="020B0604020202020204" pitchFamily="34" charset="0"/>
                <a:cs typeface="Arial" panose="020B0604020202020204" pitchFamily="34" charset="0"/>
              </a:rPr>
              <a:t>Finally before handing over to Bishop Julian, who would like to speak prior to questions and debate, can I thank my predecessor John Dell and the Board for providing the sound financial foundation from which we can make this recommendation and you as representatives of our parishes for you support by paying your parish share or engaging meaningfully with us to make this vision possible.</a:t>
            </a:r>
          </a:p>
          <a:p>
            <a:r>
              <a:rPr lang="en-GB" altLang="en-US" sz="1200" b="1" dirty="0">
                <a:latin typeface="Arial" panose="020B0604020202020204" pitchFamily="34" charset="0"/>
                <a:cs typeface="Arial" panose="020B0604020202020204" pitchFamily="34" charset="0"/>
              </a:rPr>
              <a:t> </a:t>
            </a:r>
          </a:p>
          <a:p>
            <a:endParaRPr lang="en-GB" altLang="en-US" sz="1200" dirty="0">
              <a:latin typeface="Arial" panose="020B0604020202020204" pitchFamily="34" charset="0"/>
              <a:cs typeface="Arial" panose="020B0604020202020204" pitchFamily="34" charset="0"/>
            </a:endParaRPr>
          </a:p>
          <a:p>
            <a:pPr defTabSz="921990">
              <a:defRPr/>
            </a:pPr>
            <a:endParaRPr lang="en-US" altLang="en-US" sz="1200" b="1" dirty="0">
              <a:latin typeface="Arial" panose="020B0604020202020204" pitchFamily="34" charset="0"/>
              <a:cs typeface="Arial" panose="020B0604020202020204" pitchFamily="34" charset="0"/>
            </a:endParaRPr>
          </a:p>
          <a:p>
            <a:pPr defTabSz="921990">
              <a:defRPr/>
            </a:pPr>
            <a:endParaRPr lang="en-US" altLang="en-US" sz="1200" b="1" dirty="0">
              <a:latin typeface="Arial" panose="020B0604020202020204" pitchFamily="34" charset="0"/>
              <a:cs typeface="Arial" panose="020B0604020202020204" pitchFamily="34" charset="0"/>
            </a:endParaRPr>
          </a:p>
          <a:p>
            <a:endParaRPr lang="en-GB" altLang="en-US" sz="1200" b="1" dirty="0">
              <a:latin typeface="Arial" panose="020B0604020202020204" pitchFamily="34" charset="0"/>
              <a:cs typeface="Arial" panose="020B0604020202020204" pitchFamily="34" charset="0"/>
            </a:endParaRPr>
          </a:p>
          <a:p>
            <a:endParaRPr lang="en-GB" altLang="en-US" sz="1800" b="1" dirty="0">
              <a:latin typeface="Arial" panose="020B0604020202020204" pitchFamily="34" charset="0"/>
              <a:cs typeface="Arial" panose="020B0604020202020204" pitchFamily="34" charset="0"/>
            </a:endParaRPr>
          </a:p>
          <a:p>
            <a:endParaRPr lang="en-GB" altLang="en-US" sz="1800" dirty="0">
              <a:latin typeface="Arial" panose="020B0604020202020204" pitchFamily="34" charset="0"/>
              <a:cs typeface="Arial" panose="020B0604020202020204" pitchFamily="34" charset="0"/>
            </a:endParaRPr>
          </a:p>
          <a:p>
            <a:endParaRPr lang="en-GB" altLang="en-US" sz="1600" b="1" dirty="0">
              <a:latin typeface="Arial" panose="020B0604020202020204" pitchFamily="34" charset="0"/>
              <a:cs typeface="Arial" panose="020B0604020202020204" pitchFamily="34" charset="0"/>
            </a:endParaRPr>
          </a:p>
        </p:txBody>
      </p:sp>
      <p:sp>
        <p:nvSpPr>
          <p:cNvPr id="14340" name="Slide Number Placeholder 3">
            <a:extLst>
              <a:ext uri="{FF2B5EF4-FFF2-40B4-BE49-F238E27FC236}">
                <a16:creationId xmlns:a16="http://schemas.microsoft.com/office/drawing/2014/main" id="{5EC45E95-56C3-49E8-9E79-E34129B5D2AF}"/>
              </a:ext>
            </a:extLst>
          </p:cNvPr>
          <p:cNvSpPr>
            <a:spLocks noGrp="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defRPr>
            </a:lvl1pPr>
            <a:lvl2pPr marL="747516" indent="-286522">
              <a:spcBef>
                <a:spcPct val="30000"/>
              </a:spcBef>
              <a:defRPr sz="1200">
                <a:solidFill>
                  <a:schemeClr val="tx1"/>
                </a:solidFill>
                <a:latin typeface="Times New Roman" panose="02020603050405020304" pitchFamily="18" charset="0"/>
              </a:defRPr>
            </a:lvl2pPr>
            <a:lvl3pPr marL="1150887" indent="-228897">
              <a:spcBef>
                <a:spcPct val="30000"/>
              </a:spcBef>
              <a:defRPr sz="1200">
                <a:solidFill>
                  <a:schemeClr val="tx1"/>
                </a:solidFill>
                <a:latin typeface="Times New Roman" panose="02020603050405020304" pitchFamily="18" charset="0"/>
              </a:defRPr>
            </a:lvl3pPr>
            <a:lvl4pPr marL="1611881" indent="-228897">
              <a:spcBef>
                <a:spcPct val="30000"/>
              </a:spcBef>
              <a:defRPr sz="1200">
                <a:solidFill>
                  <a:schemeClr val="tx1"/>
                </a:solidFill>
                <a:latin typeface="Times New Roman" panose="02020603050405020304" pitchFamily="18" charset="0"/>
              </a:defRPr>
            </a:lvl4pPr>
            <a:lvl5pPr marL="2072876" indent="-228897">
              <a:spcBef>
                <a:spcPct val="30000"/>
              </a:spcBef>
              <a:defRPr sz="1200">
                <a:solidFill>
                  <a:schemeClr val="tx1"/>
                </a:solidFill>
                <a:latin typeface="Times New Roman" panose="02020603050405020304" pitchFamily="18" charset="0"/>
              </a:defRPr>
            </a:lvl5pPr>
            <a:lvl6pPr marL="2533871" indent="-228897" eaLnBrk="0" fontAlgn="base" hangingPunct="0">
              <a:spcBef>
                <a:spcPct val="30000"/>
              </a:spcBef>
              <a:spcAft>
                <a:spcPct val="0"/>
              </a:spcAft>
              <a:defRPr sz="1200">
                <a:solidFill>
                  <a:schemeClr val="tx1"/>
                </a:solidFill>
                <a:latin typeface="Times New Roman" panose="02020603050405020304" pitchFamily="18" charset="0"/>
              </a:defRPr>
            </a:lvl6pPr>
            <a:lvl7pPr marL="2994866" indent="-228897" eaLnBrk="0" fontAlgn="base" hangingPunct="0">
              <a:spcBef>
                <a:spcPct val="30000"/>
              </a:spcBef>
              <a:spcAft>
                <a:spcPct val="0"/>
              </a:spcAft>
              <a:defRPr sz="1200">
                <a:solidFill>
                  <a:schemeClr val="tx1"/>
                </a:solidFill>
                <a:latin typeface="Times New Roman" panose="02020603050405020304" pitchFamily="18" charset="0"/>
              </a:defRPr>
            </a:lvl7pPr>
            <a:lvl8pPr marL="3455861" indent="-228897" eaLnBrk="0" fontAlgn="base" hangingPunct="0">
              <a:spcBef>
                <a:spcPct val="30000"/>
              </a:spcBef>
              <a:spcAft>
                <a:spcPct val="0"/>
              </a:spcAft>
              <a:defRPr sz="1200">
                <a:solidFill>
                  <a:schemeClr val="tx1"/>
                </a:solidFill>
                <a:latin typeface="Times New Roman" panose="02020603050405020304" pitchFamily="18" charset="0"/>
              </a:defRPr>
            </a:lvl8pPr>
            <a:lvl9pPr marL="3916855" indent="-228897"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AAA4FEE-676C-4C44-AD9D-C72692A70A71}" type="slidenum">
              <a:rPr lang="en-GB" altLang="en-US"/>
              <a:pPr>
                <a:spcBef>
                  <a:spcPct val="0"/>
                </a:spcBef>
              </a:pPr>
              <a:t>8</a:t>
            </a:fld>
            <a:endParaRPr lang="en-GB" altLang="en-US"/>
          </a:p>
        </p:txBody>
      </p:sp>
    </p:spTree>
    <p:extLst>
      <p:ext uri="{BB962C8B-B14F-4D97-AF65-F5344CB8AC3E}">
        <p14:creationId xmlns:p14="http://schemas.microsoft.com/office/powerpoint/2010/main" val="32057748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F045D3E-A69A-4218-B191-6EC67D19FF4E}" type="slidenum">
              <a:rPr lang="en-GB" altLang="en-US" smtClean="0"/>
              <a:pPr/>
              <a:t>10</a:t>
            </a:fld>
            <a:endParaRPr lang="en-GB" altLang="en-US"/>
          </a:p>
        </p:txBody>
      </p:sp>
    </p:spTree>
    <p:extLst>
      <p:ext uri="{BB962C8B-B14F-4D97-AF65-F5344CB8AC3E}">
        <p14:creationId xmlns:p14="http://schemas.microsoft.com/office/powerpoint/2010/main" val="38468719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8850" name="Rectangle 2"/>
          <p:cNvSpPr>
            <a:spLocks noGrp="1" noChangeArrowheads="1"/>
          </p:cNvSpPr>
          <p:nvPr>
            <p:ph type="ctrTitle"/>
          </p:nvPr>
        </p:nvSpPr>
        <p:spPr>
          <a:xfrm>
            <a:off x="685800" y="2130425"/>
            <a:ext cx="7772400" cy="1470025"/>
          </a:xfrm>
        </p:spPr>
        <p:txBody>
          <a:bodyPr anchor="ctr"/>
          <a:lstStyle>
            <a:lvl1pPr>
              <a:defRPr sz="3900"/>
            </a:lvl1pPr>
          </a:lstStyle>
          <a:p>
            <a:pPr lvl="0"/>
            <a:r>
              <a:rPr lang="en-GB" noProof="0" dirty="0"/>
              <a:t>CLICK TO EDIT MASTER TITLE STYLE</a:t>
            </a:r>
          </a:p>
        </p:txBody>
      </p:sp>
      <p:sp>
        <p:nvSpPr>
          <p:cNvPr id="78851" name="Rectangle 3"/>
          <p:cNvSpPr>
            <a:spLocks noGrp="1" noChangeArrowheads="1"/>
          </p:cNvSpPr>
          <p:nvPr>
            <p:ph type="subTitle" idx="1"/>
          </p:nvPr>
        </p:nvSpPr>
        <p:spPr>
          <a:xfrm>
            <a:off x="685800" y="3886200"/>
            <a:ext cx="7696200" cy="1295400"/>
          </a:xfrm>
        </p:spPr>
        <p:txBody>
          <a:bodyPr/>
          <a:lstStyle>
            <a:lvl1pPr marL="0" indent="0">
              <a:buFontTx/>
              <a:buNone/>
              <a:defRPr/>
            </a:lvl1pPr>
          </a:lstStyle>
          <a:p>
            <a:pPr lvl="0"/>
            <a:r>
              <a:rPr lang="en-GB" noProof="0"/>
              <a:t>Click to edit Master subtitle style</a:t>
            </a:r>
          </a:p>
        </p:txBody>
      </p:sp>
    </p:spTree>
    <p:extLst>
      <p:ext uri="{BB962C8B-B14F-4D97-AF65-F5344CB8AC3E}">
        <p14:creationId xmlns:p14="http://schemas.microsoft.com/office/powerpoint/2010/main" val="1614684089"/>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431192277"/>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440462068"/>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a:t>Click to edit Master title style</a:t>
            </a:r>
            <a:endParaRPr lang="en-GB"/>
          </a:p>
        </p:txBody>
      </p:sp>
      <p:sp>
        <p:nvSpPr>
          <p:cNvPr id="3" name="Content Placeholder 2"/>
          <p:cNvSpPr>
            <a:spLocks noGrp="1"/>
          </p:cNvSpPr>
          <p:nvPr>
            <p:ph sz="quarter" idx="1"/>
          </p:nvPr>
        </p:nvSpPr>
        <p:spPr>
          <a:xfrm>
            <a:off x="6858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ontent Placeholder 4"/>
          <p:cNvSpPr>
            <a:spLocks noGrp="1"/>
          </p:cNvSpPr>
          <p:nvPr>
            <p:ph sz="quarter" idx="3"/>
          </p:nvPr>
        </p:nvSpPr>
        <p:spPr>
          <a:xfrm>
            <a:off x="6858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Content Placeholder 5"/>
          <p:cNvSpPr>
            <a:spLocks noGrp="1"/>
          </p:cNvSpPr>
          <p:nvPr>
            <p:ph sz="quarter" idx="4"/>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81128872"/>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ontent Placeholder 4"/>
          <p:cNvSpPr>
            <a:spLocks noGrp="1"/>
          </p:cNvSpPr>
          <p:nvPr>
            <p:ph sz="quarter" idx="3"/>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7237780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81969717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257391023"/>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6123667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67333712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703590525"/>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59079767"/>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083083841"/>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95979910"/>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89802BF-34AC-49B1-B259-4F4C78B32D72}"/>
              </a:ext>
            </a:extLst>
          </p:cNvPr>
          <p:cNvSpPr>
            <a:spLocks noGrp="1" noChangeArrowheads="1"/>
          </p:cNvSpPr>
          <p:nvPr>
            <p:ph type="title"/>
          </p:nvPr>
        </p:nvSpPr>
        <p:spPr bwMode="auto">
          <a:xfrm>
            <a:off x="684213" y="1628775"/>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49FEB08A-CFA4-42E0-8FE6-4AAF8C1EDA95}"/>
              </a:ext>
            </a:extLst>
          </p:cNvPr>
          <p:cNvSpPr>
            <a:spLocks noGrp="1" noChangeArrowheads="1"/>
          </p:cNvSpPr>
          <p:nvPr>
            <p:ph type="body" idx="1"/>
          </p:nvPr>
        </p:nvSpPr>
        <p:spPr bwMode="auto">
          <a:xfrm>
            <a:off x="685800" y="2924175"/>
            <a:ext cx="7772400" cy="3171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pic>
        <p:nvPicPr>
          <p:cNvPr id="1028" name="Picture 1">
            <a:extLst>
              <a:ext uri="{FF2B5EF4-FFF2-40B4-BE49-F238E27FC236}">
                <a16:creationId xmlns:a16="http://schemas.microsoft.com/office/drawing/2014/main" id="{98594605-AAB0-438B-91F6-D1120AC0BA13}"/>
              </a:ext>
            </a:extLst>
          </p:cNvPr>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6300788" y="247650"/>
            <a:ext cx="2406650" cy="1182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2">
            <a:extLst>
              <a:ext uri="{FF2B5EF4-FFF2-40B4-BE49-F238E27FC236}">
                <a16:creationId xmlns:a16="http://schemas.microsoft.com/office/drawing/2014/main" id="{6ED46756-A2D8-4FC8-B95C-73BB861B69AE}"/>
              </a:ext>
            </a:extLst>
          </p:cNvPr>
          <p:cNvPicPr>
            <a:picLocks noChangeAspect="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250825" y="233363"/>
            <a:ext cx="3816350" cy="126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p:txStyles>
    <p:titleStyle>
      <a:lvl1pPr algn="l" rtl="0" eaLnBrk="0" fontAlgn="base" hangingPunct="0">
        <a:spcBef>
          <a:spcPct val="0"/>
        </a:spcBef>
        <a:spcAft>
          <a:spcPct val="0"/>
        </a:spcAft>
        <a:defRPr sz="3000" b="1">
          <a:solidFill>
            <a:schemeClr val="tx2"/>
          </a:solidFill>
          <a:latin typeface="+mj-lt"/>
          <a:ea typeface="+mj-ea"/>
          <a:cs typeface="+mj-cs"/>
        </a:defRPr>
      </a:lvl1pPr>
      <a:lvl2pPr algn="l" rtl="0" eaLnBrk="0" fontAlgn="base" hangingPunct="0">
        <a:spcBef>
          <a:spcPct val="0"/>
        </a:spcBef>
        <a:spcAft>
          <a:spcPct val="0"/>
        </a:spcAft>
        <a:defRPr sz="3000" b="1">
          <a:solidFill>
            <a:schemeClr val="tx2"/>
          </a:solidFill>
          <a:latin typeface="Arial" charset="0"/>
        </a:defRPr>
      </a:lvl2pPr>
      <a:lvl3pPr algn="l" rtl="0" eaLnBrk="0" fontAlgn="base" hangingPunct="0">
        <a:spcBef>
          <a:spcPct val="0"/>
        </a:spcBef>
        <a:spcAft>
          <a:spcPct val="0"/>
        </a:spcAft>
        <a:defRPr sz="3000" b="1">
          <a:solidFill>
            <a:schemeClr val="tx2"/>
          </a:solidFill>
          <a:latin typeface="Arial" charset="0"/>
        </a:defRPr>
      </a:lvl3pPr>
      <a:lvl4pPr algn="l" rtl="0" eaLnBrk="0" fontAlgn="base" hangingPunct="0">
        <a:spcBef>
          <a:spcPct val="0"/>
        </a:spcBef>
        <a:spcAft>
          <a:spcPct val="0"/>
        </a:spcAft>
        <a:defRPr sz="3000" b="1">
          <a:solidFill>
            <a:schemeClr val="tx2"/>
          </a:solidFill>
          <a:latin typeface="Arial" charset="0"/>
        </a:defRPr>
      </a:lvl4pPr>
      <a:lvl5pPr algn="l" rtl="0" eaLnBrk="0" fontAlgn="base" hangingPunct="0">
        <a:spcBef>
          <a:spcPct val="0"/>
        </a:spcBef>
        <a:spcAft>
          <a:spcPct val="0"/>
        </a:spcAft>
        <a:defRPr sz="3000" b="1">
          <a:solidFill>
            <a:schemeClr val="tx2"/>
          </a:solidFill>
          <a:latin typeface="Arial" charset="0"/>
        </a:defRPr>
      </a:lvl5pPr>
      <a:lvl6pPr marL="457200" algn="l" rtl="0" fontAlgn="base">
        <a:spcBef>
          <a:spcPct val="0"/>
        </a:spcBef>
        <a:spcAft>
          <a:spcPct val="0"/>
        </a:spcAft>
        <a:defRPr sz="3000" b="1">
          <a:solidFill>
            <a:schemeClr val="tx2"/>
          </a:solidFill>
          <a:latin typeface="Arial" charset="0"/>
        </a:defRPr>
      </a:lvl6pPr>
      <a:lvl7pPr marL="914400" algn="l" rtl="0" fontAlgn="base">
        <a:spcBef>
          <a:spcPct val="0"/>
        </a:spcBef>
        <a:spcAft>
          <a:spcPct val="0"/>
        </a:spcAft>
        <a:defRPr sz="3000" b="1">
          <a:solidFill>
            <a:schemeClr val="tx2"/>
          </a:solidFill>
          <a:latin typeface="Arial" charset="0"/>
        </a:defRPr>
      </a:lvl7pPr>
      <a:lvl8pPr marL="1371600" algn="l" rtl="0" fontAlgn="base">
        <a:spcBef>
          <a:spcPct val="0"/>
        </a:spcBef>
        <a:spcAft>
          <a:spcPct val="0"/>
        </a:spcAft>
        <a:defRPr sz="3000" b="1">
          <a:solidFill>
            <a:schemeClr val="tx2"/>
          </a:solidFill>
          <a:latin typeface="Arial" charset="0"/>
        </a:defRPr>
      </a:lvl8pPr>
      <a:lvl9pPr marL="1828800" algn="l" rtl="0" fontAlgn="base">
        <a:spcBef>
          <a:spcPct val="0"/>
        </a:spcBef>
        <a:spcAft>
          <a:spcPct val="0"/>
        </a:spcAft>
        <a:defRPr sz="30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CBBEF11E-5AD9-472E-A751-A7D60DC660C8}"/>
              </a:ext>
            </a:extLst>
          </p:cNvPr>
          <p:cNvSpPr>
            <a:spLocks noGrp="1" noChangeArrowheads="1"/>
          </p:cNvSpPr>
          <p:nvPr>
            <p:ph type="ctrTitle"/>
          </p:nvPr>
        </p:nvSpPr>
        <p:spPr>
          <a:xfrm>
            <a:off x="685800" y="2286000"/>
            <a:ext cx="7772400" cy="3590925"/>
          </a:xfrm>
        </p:spPr>
        <p:txBody>
          <a:bodyPr/>
          <a:lstStyle/>
          <a:p>
            <a:pPr eaLnBrk="1" hangingPunct="1"/>
            <a:r>
              <a:rPr lang="en-GB" altLang="en-US" sz="4000" dirty="0"/>
              <a:t>Budget 2020</a:t>
            </a:r>
            <a:br>
              <a:rPr lang="en-GB" altLang="en-US" sz="4000" dirty="0"/>
            </a:br>
            <a:br>
              <a:rPr lang="en-GB" altLang="en-US" sz="4000" dirty="0"/>
            </a:br>
            <a:r>
              <a:rPr lang="en-GB" altLang="en-US" sz="2400" b="0" dirty="0"/>
              <a:t>David Barlow</a:t>
            </a:r>
            <a:br>
              <a:rPr lang="en-GB" altLang="en-US" sz="2400" b="0" dirty="0"/>
            </a:br>
            <a:r>
              <a:rPr lang="en-GB" altLang="en-US" sz="2400" b="0" dirty="0"/>
              <a:t>Chair Blackburn Diocesan Board of Finance Ltd</a:t>
            </a:r>
            <a:br>
              <a:rPr lang="en-GB" altLang="en-US" sz="2400" b="0" dirty="0"/>
            </a:br>
            <a:br>
              <a:rPr lang="en-GB" altLang="en-US" sz="2400" b="0" dirty="0"/>
            </a:br>
            <a:endParaRPr lang="en-US" altLang="en-US" sz="2400" b="0"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3C804-3D98-4F9E-96C9-9EB662CFFC8C}"/>
              </a:ext>
            </a:extLst>
          </p:cNvPr>
          <p:cNvSpPr>
            <a:spLocks noGrp="1"/>
          </p:cNvSpPr>
          <p:nvPr>
            <p:ph type="title"/>
          </p:nvPr>
        </p:nvSpPr>
        <p:spPr/>
        <p:txBody>
          <a:bodyPr/>
          <a:lstStyle/>
          <a:p>
            <a:r>
              <a:rPr lang="en-GB" dirty="0"/>
              <a:t>Motion</a:t>
            </a:r>
            <a:endParaRPr lang="en-GB" strike="dblStrike" dirty="0"/>
          </a:p>
        </p:txBody>
      </p:sp>
      <p:sp>
        <p:nvSpPr>
          <p:cNvPr id="3" name="Content Placeholder 2">
            <a:extLst>
              <a:ext uri="{FF2B5EF4-FFF2-40B4-BE49-F238E27FC236}">
                <a16:creationId xmlns:a16="http://schemas.microsoft.com/office/drawing/2014/main" id="{751C7436-E1D3-47BD-B169-BB2BE0D3454C}"/>
              </a:ext>
            </a:extLst>
          </p:cNvPr>
          <p:cNvSpPr>
            <a:spLocks noGrp="1"/>
          </p:cNvSpPr>
          <p:nvPr>
            <p:ph idx="1"/>
          </p:nvPr>
        </p:nvSpPr>
        <p:spPr/>
        <p:txBody>
          <a:bodyPr/>
          <a:lstStyle/>
          <a:p>
            <a:pPr marL="0" indent="0">
              <a:buNone/>
            </a:pPr>
            <a:r>
              <a:rPr lang="en-GB" dirty="0"/>
              <a:t>“This Synod accepts the aim to fix the increase to parish share for 2021 and 2022 at 3%, with reserves estimated at £2.2m being used in addition to the £0.9m for 2020. However, should the parish share receipts remain at 89% over this period a further £1.0 million may be required from reserves.”  </a:t>
            </a:r>
          </a:p>
          <a:p>
            <a:endParaRPr lang="en-GB" dirty="0"/>
          </a:p>
        </p:txBody>
      </p:sp>
    </p:spTree>
    <p:extLst>
      <p:ext uri="{BB962C8B-B14F-4D97-AF65-F5344CB8AC3E}">
        <p14:creationId xmlns:p14="http://schemas.microsoft.com/office/powerpoint/2010/main" val="2050299298"/>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D0C96D28-88EC-48E1-BD50-0AB88C9A4368}"/>
              </a:ext>
            </a:extLst>
          </p:cNvPr>
          <p:cNvSpPr>
            <a:spLocks noGrp="1"/>
          </p:cNvSpPr>
          <p:nvPr>
            <p:ph type="title"/>
          </p:nvPr>
        </p:nvSpPr>
        <p:spPr>
          <a:xfrm>
            <a:off x="323850" y="1844675"/>
            <a:ext cx="7988300" cy="1143000"/>
          </a:xfrm>
        </p:spPr>
        <p:txBody>
          <a:bodyPr/>
          <a:lstStyle/>
          <a:p>
            <a:r>
              <a:rPr lang="en-GB" altLang="en-US"/>
              <a:t>Vision 2026</a:t>
            </a:r>
            <a:endParaRPr lang="en-US" altLang="en-US"/>
          </a:p>
        </p:txBody>
      </p:sp>
      <p:sp>
        <p:nvSpPr>
          <p:cNvPr id="4099" name="Content Placeholder 2">
            <a:extLst>
              <a:ext uri="{FF2B5EF4-FFF2-40B4-BE49-F238E27FC236}">
                <a16:creationId xmlns:a16="http://schemas.microsoft.com/office/drawing/2014/main" id="{B66D3AE1-C258-49FD-B1BF-5AFB05FA1489}"/>
              </a:ext>
            </a:extLst>
          </p:cNvPr>
          <p:cNvSpPr>
            <a:spLocks noGrp="1"/>
          </p:cNvSpPr>
          <p:nvPr>
            <p:ph idx="1"/>
          </p:nvPr>
        </p:nvSpPr>
        <p:spPr>
          <a:xfrm>
            <a:off x="323850" y="2565400"/>
            <a:ext cx="8675688" cy="3530600"/>
          </a:xfrm>
        </p:spPr>
        <p:txBody>
          <a:bodyPr/>
          <a:lstStyle/>
          <a:p>
            <a:pPr marL="0" indent="0">
              <a:buFontTx/>
              <a:buNone/>
              <a:defRPr/>
            </a:pPr>
            <a:r>
              <a:rPr lang="en-US" altLang="en-US" b="1" dirty="0"/>
              <a:t>‘Healthy Churches Transforming Communities’ </a:t>
            </a:r>
          </a:p>
          <a:p>
            <a:pPr>
              <a:defRPr/>
            </a:pPr>
            <a:r>
              <a:rPr lang="en-US" altLang="en-US" dirty="0"/>
              <a:t>We desire to make the Good News about Jesus Christ more widely known, because we believe: </a:t>
            </a:r>
          </a:p>
          <a:p>
            <a:pPr>
              <a:defRPr/>
            </a:pPr>
            <a:r>
              <a:rPr lang="en-US" altLang="en-US" dirty="0"/>
              <a:t>He is the One who brings ‘life in all its fullness’ </a:t>
            </a:r>
          </a:p>
          <a:p>
            <a:pPr>
              <a:defRPr/>
            </a:pPr>
            <a:r>
              <a:rPr lang="en-US" altLang="en-US" dirty="0"/>
              <a:t>Healthy church communities have a positive and transformative impact on our society. </a:t>
            </a:r>
          </a:p>
          <a:p>
            <a:pPr marL="0" indent="0">
              <a:buFontTx/>
              <a:buNone/>
              <a:defRPr/>
            </a:pPr>
            <a:endParaRPr lang="en-GB" altLang="en-US" dirty="0"/>
          </a:p>
          <a:p>
            <a:pPr>
              <a:defRPr/>
            </a:pPr>
            <a:r>
              <a:rPr lang="en-GB" altLang="en-US" dirty="0"/>
              <a:t>We will work together to achieve this by making disciples of Jesus Christ; being witnesses to Jesus Christ and growing leaders for Jesus Christ</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A4092746-19FD-4708-B9B3-9560AF2B6664}"/>
              </a:ext>
            </a:extLst>
          </p:cNvPr>
          <p:cNvSpPr>
            <a:spLocks noGrp="1"/>
          </p:cNvSpPr>
          <p:nvPr>
            <p:ph type="title"/>
          </p:nvPr>
        </p:nvSpPr>
        <p:spPr>
          <a:xfrm>
            <a:off x="700559" y="1733550"/>
            <a:ext cx="7772400" cy="1143000"/>
          </a:xfrm>
        </p:spPr>
        <p:txBody>
          <a:bodyPr/>
          <a:lstStyle/>
          <a:p>
            <a:r>
              <a:rPr lang="en-GB" altLang="en-US"/>
              <a:t>Budget Process</a:t>
            </a:r>
            <a:endParaRPr lang="en-US" altLang="en-US"/>
          </a:p>
        </p:txBody>
      </p:sp>
      <p:graphicFrame>
        <p:nvGraphicFramePr>
          <p:cNvPr id="14" name="Content Placeholder 13">
            <a:extLst>
              <a:ext uri="{FF2B5EF4-FFF2-40B4-BE49-F238E27FC236}">
                <a16:creationId xmlns:a16="http://schemas.microsoft.com/office/drawing/2014/main" id="{A8496123-55DB-4197-ADE1-4A7C72C4BCE9}"/>
              </a:ext>
            </a:extLst>
          </p:cNvPr>
          <p:cNvGraphicFramePr>
            <a:graphicFrameLocks noGrp="1"/>
          </p:cNvGraphicFramePr>
          <p:nvPr>
            <p:ph idx="1"/>
            <p:extLst>
              <p:ext uri="{D42A27DB-BD31-4B8C-83A1-F6EECF244321}">
                <p14:modId xmlns:p14="http://schemas.microsoft.com/office/powerpoint/2010/main" val="3129001323"/>
              </p:ext>
            </p:extLst>
          </p:nvPr>
        </p:nvGraphicFramePr>
        <p:xfrm>
          <a:off x="685800" y="2924175"/>
          <a:ext cx="7772400" cy="31718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A4092746-19FD-4708-B9B3-9560AF2B6664}"/>
              </a:ext>
            </a:extLst>
          </p:cNvPr>
          <p:cNvSpPr>
            <a:spLocks noGrp="1"/>
          </p:cNvSpPr>
          <p:nvPr>
            <p:ph type="title"/>
          </p:nvPr>
        </p:nvSpPr>
        <p:spPr/>
        <p:txBody>
          <a:bodyPr/>
          <a:lstStyle/>
          <a:p>
            <a:r>
              <a:rPr lang="en-GB" altLang="en-US"/>
              <a:t>Budget Process</a:t>
            </a:r>
            <a:endParaRPr lang="en-US" altLang="en-US"/>
          </a:p>
        </p:txBody>
      </p:sp>
      <p:graphicFrame>
        <p:nvGraphicFramePr>
          <p:cNvPr id="14" name="Content Placeholder 13">
            <a:extLst>
              <a:ext uri="{FF2B5EF4-FFF2-40B4-BE49-F238E27FC236}">
                <a16:creationId xmlns:a16="http://schemas.microsoft.com/office/drawing/2014/main" id="{A8496123-55DB-4197-ADE1-4A7C72C4BCE9}"/>
              </a:ext>
            </a:extLst>
          </p:cNvPr>
          <p:cNvGraphicFramePr>
            <a:graphicFrameLocks noGrp="1"/>
          </p:cNvGraphicFramePr>
          <p:nvPr>
            <p:ph idx="1"/>
          </p:nvPr>
        </p:nvGraphicFramePr>
        <p:xfrm>
          <a:off x="685800" y="2924175"/>
          <a:ext cx="7772400" cy="31718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804632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9118A72D-0866-45B4-AC85-D807CB7B1B69}"/>
              </a:ext>
            </a:extLst>
          </p:cNvPr>
          <p:cNvSpPr>
            <a:spLocks noGrp="1"/>
          </p:cNvSpPr>
          <p:nvPr>
            <p:ph type="title"/>
          </p:nvPr>
        </p:nvSpPr>
        <p:spPr/>
        <p:txBody>
          <a:bodyPr/>
          <a:lstStyle/>
          <a:p>
            <a:r>
              <a:rPr lang="en-GB" altLang="en-US" dirty="0"/>
              <a:t>Budget Points for 2020</a:t>
            </a:r>
            <a:endParaRPr lang="en-US" altLang="en-US" dirty="0"/>
          </a:p>
        </p:txBody>
      </p:sp>
      <p:sp>
        <p:nvSpPr>
          <p:cNvPr id="6147" name="Content Placeholder 2">
            <a:extLst>
              <a:ext uri="{FF2B5EF4-FFF2-40B4-BE49-F238E27FC236}">
                <a16:creationId xmlns:a16="http://schemas.microsoft.com/office/drawing/2014/main" id="{51EF623A-201F-4C62-9DFA-AE353D868CDD}"/>
              </a:ext>
            </a:extLst>
          </p:cNvPr>
          <p:cNvSpPr>
            <a:spLocks noGrp="1"/>
          </p:cNvSpPr>
          <p:nvPr>
            <p:ph idx="1"/>
          </p:nvPr>
        </p:nvSpPr>
        <p:spPr>
          <a:xfrm>
            <a:off x="611188" y="2636838"/>
            <a:ext cx="7772400" cy="3744912"/>
          </a:xfrm>
        </p:spPr>
        <p:txBody>
          <a:bodyPr/>
          <a:lstStyle/>
          <a:p>
            <a:r>
              <a:rPr lang="en-GB" altLang="en-US" dirty="0"/>
              <a:t>Lower Income Communities funding of £1.3m is now allocated to the applicable parishes</a:t>
            </a:r>
          </a:p>
          <a:p>
            <a:r>
              <a:rPr lang="en-GB" altLang="en-US" dirty="0"/>
              <a:t>Only new spend to support the Leadership and Development Strategy underpinning Vision 2026.</a:t>
            </a:r>
          </a:p>
          <a:p>
            <a:r>
              <a:rPr lang="en-GB" altLang="en-US" dirty="0"/>
              <a:t>Stipends and salaries increased by 2%</a:t>
            </a:r>
          </a:p>
          <a:p>
            <a:r>
              <a:rPr lang="en-GB" altLang="en-US" dirty="0"/>
              <a:t>Overall Parish Share limited to 3% for 2021 and 2022, but may be higher in some parishes</a:t>
            </a:r>
          </a:p>
          <a:p>
            <a:r>
              <a:rPr lang="en-GB" altLang="en-US" dirty="0"/>
              <a:t>Significant reserves of £930k in 2020 and a further £2.1 m in 2021 and 2022 are being used to support the budget recommendations</a:t>
            </a:r>
          </a:p>
          <a:p>
            <a:pPr marL="0" indent="0">
              <a:buNone/>
            </a:pPr>
            <a:endParaRPr lang="en-GB" altLang="en-US"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B2B2232-4D9E-40BB-9449-D3E0785DB6AA}"/>
              </a:ext>
            </a:extLst>
          </p:cNvPr>
          <p:cNvSpPr>
            <a:spLocks noGrp="1"/>
          </p:cNvSpPr>
          <p:nvPr>
            <p:ph type="title"/>
          </p:nvPr>
        </p:nvSpPr>
        <p:spPr/>
        <p:txBody>
          <a:bodyPr/>
          <a:lstStyle/>
          <a:p>
            <a:r>
              <a:rPr lang="en-GB" altLang="en-US" dirty="0"/>
              <a:t>Budget Points for 2020</a:t>
            </a:r>
            <a:br>
              <a:rPr lang="en-GB" altLang="en-US" dirty="0"/>
            </a:br>
            <a:endParaRPr lang="en-US" altLang="en-US" dirty="0"/>
          </a:p>
        </p:txBody>
      </p:sp>
      <p:sp>
        <p:nvSpPr>
          <p:cNvPr id="7171" name="Content Placeholder 2">
            <a:extLst>
              <a:ext uri="{FF2B5EF4-FFF2-40B4-BE49-F238E27FC236}">
                <a16:creationId xmlns:a16="http://schemas.microsoft.com/office/drawing/2014/main" id="{092C3DB9-79EF-4239-889E-B7C126B21C66}"/>
              </a:ext>
            </a:extLst>
          </p:cNvPr>
          <p:cNvSpPr>
            <a:spLocks noGrp="1"/>
          </p:cNvSpPr>
          <p:nvPr>
            <p:ph idx="1"/>
          </p:nvPr>
        </p:nvSpPr>
        <p:spPr>
          <a:xfrm>
            <a:off x="685800" y="2204864"/>
            <a:ext cx="7772400" cy="4320480"/>
          </a:xfrm>
        </p:spPr>
        <p:txBody>
          <a:bodyPr/>
          <a:lstStyle/>
          <a:p>
            <a:r>
              <a:rPr lang="en-GB" altLang="en-US" dirty="0"/>
              <a:t>No increase to the property budget</a:t>
            </a:r>
          </a:p>
          <a:p>
            <a:r>
              <a:rPr lang="en-GB" altLang="en-US" dirty="0"/>
              <a:t>10% reduction in non-stipend/salary costs where possible</a:t>
            </a:r>
          </a:p>
          <a:p>
            <a:r>
              <a:rPr lang="en-GB" altLang="en-US" dirty="0"/>
              <a:t>14 Vacancies budgeted for</a:t>
            </a:r>
          </a:p>
          <a:p>
            <a:r>
              <a:rPr lang="en-GB" altLang="en-US" dirty="0"/>
              <a:t>There remains an 8% relief fund that parishes can apply to for help</a:t>
            </a:r>
          </a:p>
          <a:p>
            <a:r>
              <a:rPr lang="en-GB" altLang="en-US" dirty="0"/>
              <a:t>Budget assumes that all this support fund is required so 92% of the original request is included</a:t>
            </a:r>
            <a:endParaRPr lang="en-GB" altLang="en-US" strike="sngStrike" dirty="0"/>
          </a:p>
          <a:p>
            <a:r>
              <a:rPr lang="en-GB" altLang="en-US" dirty="0"/>
              <a:t>Historical collection rate 89%</a:t>
            </a:r>
          </a:p>
          <a:p>
            <a:endParaRPr lang="en-GB" altLang="en-US"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B2B2232-4D9E-40BB-9449-D3E0785DB6AA}"/>
              </a:ext>
            </a:extLst>
          </p:cNvPr>
          <p:cNvSpPr>
            <a:spLocks noGrp="1"/>
          </p:cNvSpPr>
          <p:nvPr>
            <p:ph type="title"/>
          </p:nvPr>
        </p:nvSpPr>
        <p:spPr/>
        <p:txBody>
          <a:bodyPr/>
          <a:lstStyle/>
          <a:p>
            <a:r>
              <a:rPr lang="en-GB" altLang="en-US" dirty="0"/>
              <a:t>Budget Points for 2020</a:t>
            </a:r>
            <a:endParaRPr lang="en-US" altLang="en-US" dirty="0"/>
          </a:p>
        </p:txBody>
      </p:sp>
      <p:sp>
        <p:nvSpPr>
          <p:cNvPr id="7171" name="Content Placeholder 2">
            <a:extLst>
              <a:ext uri="{FF2B5EF4-FFF2-40B4-BE49-F238E27FC236}">
                <a16:creationId xmlns:a16="http://schemas.microsoft.com/office/drawing/2014/main" id="{092C3DB9-79EF-4239-889E-B7C126B21C66}"/>
              </a:ext>
            </a:extLst>
          </p:cNvPr>
          <p:cNvSpPr>
            <a:spLocks noGrp="1"/>
          </p:cNvSpPr>
          <p:nvPr>
            <p:ph idx="1"/>
          </p:nvPr>
        </p:nvSpPr>
        <p:spPr/>
        <p:txBody>
          <a:bodyPr/>
          <a:lstStyle/>
          <a:p>
            <a:r>
              <a:rPr lang="en-GB" altLang="en-US" dirty="0"/>
              <a:t>The budget meets our commitment to maintain our stipendiary clergy numbers</a:t>
            </a:r>
          </a:p>
          <a:p>
            <a:r>
              <a:rPr lang="en-GB" altLang="en-US" dirty="0"/>
              <a:t>Projections for the next 4 years indicate similar deficits in 2021 and 2022</a:t>
            </a:r>
          </a:p>
          <a:p>
            <a:r>
              <a:rPr lang="en-GB" altLang="en-US" dirty="0"/>
              <a:t>Directors wish to help parishes by investing DBF reserves projected at £3.1m over the next 3 years</a:t>
            </a:r>
          </a:p>
          <a:p>
            <a:r>
              <a:rPr lang="en-GB" altLang="en-US" dirty="0"/>
              <a:t>Recommendation to hold global parish share increase to 3% in 2021 and 2022.</a:t>
            </a:r>
          </a:p>
        </p:txBody>
      </p:sp>
    </p:spTree>
    <p:extLst>
      <p:ext uri="{BB962C8B-B14F-4D97-AF65-F5344CB8AC3E}">
        <p14:creationId xmlns:p14="http://schemas.microsoft.com/office/powerpoint/2010/main" val="3523517365"/>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D0C96D28-88EC-48E1-BD50-0AB88C9A4368}"/>
              </a:ext>
            </a:extLst>
          </p:cNvPr>
          <p:cNvSpPr>
            <a:spLocks noGrp="1"/>
          </p:cNvSpPr>
          <p:nvPr>
            <p:ph type="title"/>
          </p:nvPr>
        </p:nvSpPr>
        <p:spPr>
          <a:xfrm>
            <a:off x="323850" y="1844675"/>
            <a:ext cx="7988300" cy="1143000"/>
          </a:xfrm>
        </p:spPr>
        <p:txBody>
          <a:bodyPr/>
          <a:lstStyle/>
          <a:p>
            <a:r>
              <a:rPr lang="en-GB" altLang="en-US"/>
              <a:t>Vision 2026</a:t>
            </a:r>
            <a:endParaRPr lang="en-US" altLang="en-US"/>
          </a:p>
        </p:txBody>
      </p:sp>
      <p:sp>
        <p:nvSpPr>
          <p:cNvPr id="4099" name="Content Placeholder 2">
            <a:extLst>
              <a:ext uri="{FF2B5EF4-FFF2-40B4-BE49-F238E27FC236}">
                <a16:creationId xmlns:a16="http://schemas.microsoft.com/office/drawing/2014/main" id="{B66D3AE1-C258-49FD-B1BF-5AFB05FA1489}"/>
              </a:ext>
            </a:extLst>
          </p:cNvPr>
          <p:cNvSpPr>
            <a:spLocks noGrp="1"/>
          </p:cNvSpPr>
          <p:nvPr>
            <p:ph idx="1"/>
          </p:nvPr>
        </p:nvSpPr>
        <p:spPr>
          <a:xfrm>
            <a:off x="323850" y="2565400"/>
            <a:ext cx="8675688" cy="3530600"/>
          </a:xfrm>
        </p:spPr>
        <p:txBody>
          <a:bodyPr/>
          <a:lstStyle/>
          <a:p>
            <a:pPr marL="0" indent="0">
              <a:buFontTx/>
              <a:buNone/>
              <a:defRPr/>
            </a:pPr>
            <a:r>
              <a:rPr lang="en-US" altLang="en-US" b="1" dirty="0"/>
              <a:t>‘Healthy Churches Transforming Communities’ </a:t>
            </a:r>
          </a:p>
          <a:p>
            <a:pPr>
              <a:defRPr/>
            </a:pPr>
            <a:r>
              <a:rPr lang="en-US" altLang="en-US" dirty="0"/>
              <a:t>We desire to make the Good News about Jesus Christ more widely known, because we believe: </a:t>
            </a:r>
          </a:p>
          <a:p>
            <a:pPr>
              <a:defRPr/>
            </a:pPr>
            <a:r>
              <a:rPr lang="en-US" altLang="en-US" dirty="0"/>
              <a:t>He is the One who brings ‘life in all its fullness’ </a:t>
            </a:r>
          </a:p>
          <a:p>
            <a:pPr>
              <a:defRPr/>
            </a:pPr>
            <a:r>
              <a:rPr lang="en-US" altLang="en-US" dirty="0"/>
              <a:t>Healthy church communities have a positive and transformative impact on our society. </a:t>
            </a:r>
          </a:p>
          <a:p>
            <a:pPr marL="0" indent="0">
              <a:buFontTx/>
              <a:buNone/>
              <a:defRPr/>
            </a:pPr>
            <a:endParaRPr lang="en-GB" altLang="en-US" dirty="0"/>
          </a:p>
          <a:p>
            <a:pPr>
              <a:defRPr/>
            </a:pPr>
            <a:r>
              <a:rPr lang="en-GB" altLang="en-US" dirty="0"/>
              <a:t>We will work together to achieve this by making disciples of Jesus Christ; being witnesses to Jesus Christ and growing leaders for Jesus Christ</a:t>
            </a:r>
          </a:p>
        </p:txBody>
      </p:sp>
    </p:spTree>
    <p:extLst>
      <p:ext uri="{BB962C8B-B14F-4D97-AF65-F5344CB8AC3E}">
        <p14:creationId xmlns:p14="http://schemas.microsoft.com/office/powerpoint/2010/main" val="55884712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FB892-D9EA-4F3E-8893-04387E5A2BC1}"/>
              </a:ext>
            </a:extLst>
          </p:cNvPr>
          <p:cNvSpPr>
            <a:spLocks noGrp="1"/>
          </p:cNvSpPr>
          <p:nvPr>
            <p:ph type="title"/>
          </p:nvPr>
        </p:nvSpPr>
        <p:spPr/>
        <p:txBody>
          <a:bodyPr/>
          <a:lstStyle/>
          <a:p>
            <a:r>
              <a:rPr lang="en-GB" dirty="0"/>
              <a:t>Motion</a:t>
            </a:r>
          </a:p>
        </p:txBody>
      </p:sp>
      <p:sp>
        <p:nvSpPr>
          <p:cNvPr id="3" name="Content Placeholder 2">
            <a:extLst>
              <a:ext uri="{FF2B5EF4-FFF2-40B4-BE49-F238E27FC236}">
                <a16:creationId xmlns:a16="http://schemas.microsoft.com/office/drawing/2014/main" id="{96959017-0D74-407A-ABCC-0C71E95EB903}"/>
              </a:ext>
            </a:extLst>
          </p:cNvPr>
          <p:cNvSpPr>
            <a:spLocks noGrp="1"/>
          </p:cNvSpPr>
          <p:nvPr>
            <p:ph idx="1"/>
          </p:nvPr>
        </p:nvSpPr>
        <p:spPr>
          <a:xfrm>
            <a:off x="685800" y="2924944"/>
            <a:ext cx="7772400" cy="3171825"/>
          </a:xfrm>
        </p:spPr>
        <p:txBody>
          <a:bodyPr/>
          <a:lstStyle/>
          <a:p>
            <a:pPr marL="0" indent="0">
              <a:buNone/>
            </a:pPr>
            <a:r>
              <a:rPr lang="en-GB" dirty="0"/>
              <a:t> “This Synod  accepts, </a:t>
            </a:r>
          </a:p>
          <a:p>
            <a:r>
              <a:rPr lang="en-GB" dirty="0"/>
              <a:t>the 2020 parish share budget with expenditure of £12,710,547 and a projected budget deficit of £931,949 with</a:t>
            </a:r>
          </a:p>
          <a:p>
            <a:r>
              <a:rPr lang="en-GB" dirty="0"/>
              <a:t>an increase in the parish share request globally (after ministry adjustments) of 3% plus an additional maximum of 3% increase at parish level relating to the LICF grant.”  </a:t>
            </a:r>
          </a:p>
          <a:p>
            <a:pPr marL="0" indent="0">
              <a:buNone/>
            </a:pPr>
            <a:endParaRPr lang="en-GB" dirty="0"/>
          </a:p>
          <a:p>
            <a:endParaRPr lang="en-GB" dirty="0"/>
          </a:p>
        </p:txBody>
      </p:sp>
    </p:spTree>
    <p:extLst>
      <p:ext uri="{BB962C8B-B14F-4D97-AF65-F5344CB8AC3E}">
        <p14:creationId xmlns:p14="http://schemas.microsoft.com/office/powerpoint/2010/main" val="1347541479"/>
      </p:ext>
    </p:extLst>
  </p:cSld>
  <p:clrMapOvr>
    <a:masterClrMapping/>
  </p:clrMapOvr>
  <p:transition/>
</p:sld>
</file>

<file path=ppt/theme/theme1.xml><?xml version="1.0" encoding="utf-8"?>
<a:theme xmlns:a="http://schemas.openxmlformats.org/drawingml/2006/main" name="Hemisphere">
  <a:themeElements>
    <a:clrScheme name="">
      <a:dk1>
        <a:srgbClr val="000000"/>
      </a:dk1>
      <a:lt1>
        <a:srgbClr val="FFFFFF"/>
      </a:lt1>
      <a:dk2>
        <a:srgbClr val="000000"/>
      </a:dk2>
      <a:lt2>
        <a:srgbClr val="666633"/>
      </a:lt2>
      <a:accent1>
        <a:srgbClr val="339933"/>
      </a:accent1>
      <a:accent2>
        <a:srgbClr val="800000"/>
      </a:accent2>
      <a:accent3>
        <a:srgbClr val="FFFFFF"/>
      </a:accent3>
      <a:accent4>
        <a:srgbClr val="000000"/>
      </a:accent4>
      <a:accent5>
        <a:srgbClr val="ADCAAD"/>
      </a:accent5>
      <a:accent6>
        <a:srgbClr val="730000"/>
      </a:accent6>
      <a:hlink>
        <a:srgbClr val="0033CC"/>
      </a:hlink>
      <a:folHlink>
        <a:srgbClr val="FFCC66"/>
      </a:folHlink>
    </a:clrScheme>
    <a:fontScheme name="Hemispher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Hemispher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Hemispher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Hemispher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Hemispher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Hemispher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Hemispher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Hemispher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Hemisphere 8">
        <a:dk1>
          <a:srgbClr val="000000"/>
        </a:dk1>
        <a:lt1>
          <a:srgbClr val="FFFFCC"/>
        </a:lt1>
        <a:dk2>
          <a:srgbClr val="660066"/>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8EE62E0D2F4F045942E041AFBCDB32E" ma:contentTypeVersion="4" ma:contentTypeDescription="Create a new document." ma:contentTypeScope="" ma:versionID="dcf437f4105164bc8fad9921c1734151">
  <xsd:schema xmlns:xsd="http://www.w3.org/2001/XMLSchema" xmlns:xs="http://www.w3.org/2001/XMLSchema" xmlns:p="http://schemas.microsoft.com/office/2006/metadata/properties" xmlns:ns2="ce726fd4-419a-4096-adb4-554ab08b4447" xmlns:ns3="c025ca3b-34e7-4fd8-9960-6953cbbb1e63" targetNamespace="http://schemas.microsoft.com/office/2006/metadata/properties" ma:root="true" ma:fieldsID="18bb6fb711370a21d3038f771d80dc64" ns2:_="" ns3:_="">
    <xsd:import namespace="ce726fd4-419a-4096-adb4-554ab08b4447"/>
    <xsd:import namespace="c025ca3b-34e7-4fd8-9960-6953cbbb1e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e726fd4-419a-4096-adb4-554ab08b444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025ca3b-34e7-4fd8-9960-6953cbbb1e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2CA530E-3431-41B1-A565-AD2C4022549B}">
  <ds:schemaRefs>
    <ds:schemaRef ds:uri="http://schemas.microsoft.com/sharepoint/v3/contenttype/forms"/>
  </ds:schemaRefs>
</ds:datastoreItem>
</file>

<file path=customXml/itemProps2.xml><?xml version="1.0" encoding="utf-8"?>
<ds:datastoreItem xmlns:ds="http://schemas.openxmlformats.org/officeDocument/2006/customXml" ds:itemID="{370649E2-4130-440E-8334-EBD56A6569D9}">
  <ds:schemaRefs>
    <ds:schemaRef ds:uri="http://purl.org/dc/terms/"/>
    <ds:schemaRef ds:uri="http://www.w3.org/XML/1998/namespace"/>
    <ds:schemaRef ds:uri="http://purl.org/dc/dcmitype/"/>
    <ds:schemaRef ds:uri="http://schemas.microsoft.com/office/2006/documentManagement/types"/>
    <ds:schemaRef ds:uri="c025ca3b-34e7-4fd8-9960-6953cbbb1e63"/>
    <ds:schemaRef ds:uri="http://schemas.microsoft.com/office/infopath/2007/PartnerControls"/>
    <ds:schemaRef ds:uri="http://schemas.openxmlformats.org/package/2006/metadata/core-properties"/>
    <ds:schemaRef ds:uri="ce726fd4-419a-4096-adb4-554ab08b4447"/>
    <ds:schemaRef ds:uri="http://purl.org/dc/elements/1.1/"/>
    <ds:schemaRef ds:uri="http://schemas.microsoft.com/office/2006/metadata/properties"/>
  </ds:schemaRefs>
</ds:datastoreItem>
</file>

<file path=customXml/itemProps3.xml><?xml version="1.0" encoding="utf-8"?>
<ds:datastoreItem xmlns:ds="http://schemas.openxmlformats.org/officeDocument/2006/customXml" ds:itemID="{3D2BED7C-2347-4937-B9BA-DAEFBF40636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e726fd4-419a-4096-adb4-554ab08b4447"/>
    <ds:schemaRef ds:uri="c025ca3b-34e7-4fd8-9960-6953cbbb1e6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8594</TotalTime>
  <Words>1369</Words>
  <Application>Microsoft Office PowerPoint</Application>
  <PresentationFormat>On-screen Show (4:3)</PresentationFormat>
  <Paragraphs>107</Paragraphs>
  <Slides>10</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Times New Roman</vt:lpstr>
      <vt:lpstr>Hemisphere</vt:lpstr>
      <vt:lpstr>Budget 2020  David Barlow Chair Blackburn Diocesan Board of Finance Ltd  </vt:lpstr>
      <vt:lpstr>Vision 2026</vt:lpstr>
      <vt:lpstr>Budget Process</vt:lpstr>
      <vt:lpstr>Budget Process</vt:lpstr>
      <vt:lpstr>Budget Points for 2020</vt:lpstr>
      <vt:lpstr>Budget Points for 2020 </vt:lpstr>
      <vt:lpstr>Budget Points for 2020</vt:lpstr>
      <vt:lpstr>Vision 2026</vt:lpstr>
      <vt:lpstr>Motion</vt:lpstr>
      <vt:lpstr>Motion</vt:lpstr>
    </vt:vector>
  </TitlesOfParts>
  <Company>Hemisphere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Brand Identity for Salford</dc:title>
  <dc:creator>Sue Vanden</dc:creator>
  <cp:lastModifiedBy>Ruth McGaughey</cp:lastModifiedBy>
  <cp:revision>301</cp:revision>
  <cp:lastPrinted>2018-11-15T17:39:45Z</cp:lastPrinted>
  <dcterms:created xsi:type="dcterms:W3CDTF">2002-11-05T10:54:26Z</dcterms:created>
  <dcterms:modified xsi:type="dcterms:W3CDTF">2019-10-07T10:50:25Z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0x01010058EE62E0D2F4F045942E041AFBCDB32E</vt:lpwstr>
  </property>
</Properties>
</file>